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378" r:id="rId2"/>
    <p:sldId id="1319" r:id="rId3"/>
    <p:sldId id="1320" r:id="rId4"/>
    <p:sldId id="1321" r:id="rId5"/>
    <p:sldId id="1325" r:id="rId6"/>
    <p:sldId id="1322" r:id="rId7"/>
    <p:sldId id="1326" r:id="rId8"/>
    <p:sldId id="349" r:id="rId9"/>
    <p:sldId id="1327" r:id="rId10"/>
    <p:sldId id="1328" r:id="rId11"/>
    <p:sldId id="1323" r:id="rId12"/>
    <p:sldId id="1329" r:id="rId13"/>
    <p:sldId id="1331" r:id="rId14"/>
    <p:sldId id="1332" r:id="rId15"/>
    <p:sldId id="1333" r:id="rId16"/>
    <p:sldId id="1334" r:id="rId17"/>
    <p:sldId id="1335" r:id="rId18"/>
    <p:sldId id="1317" r:id="rId19"/>
    <p:sldId id="1336" r:id="rId20"/>
    <p:sldId id="1337" r:id="rId21"/>
    <p:sldId id="1339" r:id="rId22"/>
    <p:sldId id="1340" r:id="rId23"/>
    <p:sldId id="1342" r:id="rId24"/>
    <p:sldId id="1344" r:id="rId25"/>
    <p:sldId id="1345" r:id="rId26"/>
    <p:sldId id="1341" r:id="rId27"/>
    <p:sldId id="1353" r:id="rId28"/>
    <p:sldId id="1354" r:id="rId29"/>
    <p:sldId id="1355" r:id="rId30"/>
    <p:sldId id="1346" r:id="rId31"/>
    <p:sldId id="1371" r:id="rId32"/>
    <p:sldId id="1347" r:id="rId33"/>
    <p:sldId id="1348" r:id="rId34"/>
    <p:sldId id="1349" r:id="rId35"/>
    <p:sldId id="1350" r:id="rId36"/>
    <p:sldId id="1351" r:id="rId37"/>
    <p:sldId id="1357" r:id="rId38"/>
    <p:sldId id="1352" r:id="rId39"/>
    <p:sldId id="1358" r:id="rId40"/>
    <p:sldId id="1356" r:id="rId41"/>
    <p:sldId id="1359" r:id="rId42"/>
    <p:sldId id="1360" r:id="rId43"/>
    <p:sldId id="1361" r:id="rId44"/>
    <p:sldId id="1362" r:id="rId45"/>
    <p:sldId id="1363" r:id="rId46"/>
    <p:sldId id="1364" r:id="rId47"/>
    <p:sldId id="1365" r:id="rId48"/>
    <p:sldId id="1366" r:id="rId49"/>
    <p:sldId id="1367" r:id="rId50"/>
    <p:sldId id="1368" r:id="rId51"/>
    <p:sldId id="1338" r:id="rId52"/>
    <p:sldId id="1369" r:id="rId53"/>
    <p:sldId id="1370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C00FF"/>
    <a:srgbClr val="F5E1D8"/>
    <a:srgbClr val="E9E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5311" autoAdjust="0"/>
  </p:normalViewPr>
  <p:slideViewPr>
    <p:cSldViewPr snapToGrid="0">
      <p:cViewPr varScale="1">
        <p:scale>
          <a:sx n="97" d="100"/>
          <a:sy n="97" d="100"/>
        </p:scale>
        <p:origin x="10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A5DC73-424D-47BF-BC1D-B94E64FB3BEB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5C17FB-9662-46FF-801A-B2D8380EC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333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thank you for coming today for our tutorial about user interest modeling in online social networks.</a:t>
            </a:r>
          </a:p>
          <a:p>
            <a:r>
              <a:rPr lang="en-US" dirty="0"/>
              <a:t>And this </a:t>
            </a:r>
            <a:r>
              <a:rPr lang="en-US" dirty="0" err="1"/>
              <a:t>brilliaint</a:t>
            </a:r>
            <a:r>
              <a:rPr lang="en-US" dirty="0"/>
              <a:t> photo is by Julia </a:t>
            </a:r>
            <a:r>
              <a:rPr lang="en-US" dirty="0" err="1"/>
              <a:t>Wimmerlin</a:t>
            </a:r>
            <a:r>
              <a:rPr lang="en-US" dirty="0"/>
              <a:t>. (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 crazy hike with full gear and no model in sight was rewarded with this self-portrait at the most electric background I&amp;#39;ve ever seen. Beautiful Hong Kong by night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28A4AF-8A50-4CCD-B072-DB4BA7A66A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65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821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47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760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2150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535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9242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7179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706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124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95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152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612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579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368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17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3036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1024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210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788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818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18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4087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583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488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8797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5502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769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206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317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4915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56525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04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6457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2463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0473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0442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22592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3129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259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7738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82940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65099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23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32656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75859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17129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30447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81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877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740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latin typeface="Times New Roman" panose="02020603050405020304" pitchFamily="18" charset="0"/>
              </a:rPr>
              <a:t>Someone walks into a large library, tells the librarian that he is interested in China.</a:t>
            </a:r>
            <a:r>
              <a:rPr lang="en-CA" baseline="0" dirty="0">
                <a:latin typeface="Times New Roman" panose="02020603050405020304" pitchFamily="18" charset="0"/>
              </a:rPr>
              <a:t> </a:t>
            </a:r>
            <a:r>
              <a:rPr lang="en-CA" dirty="0">
                <a:latin typeface="Times New Roman" panose="02020603050405020304" pitchFamily="18" charset="0"/>
              </a:rPr>
              <a:t>and asks for some </a:t>
            </a:r>
            <a:r>
              <a:rPr lang="en-CA" sz="500" b="1" i="0" u="none" strike="noStrike" baseline="0" dirty="0">
                <a:latin typeface="Arial" panose="020B0604020202020204" pitchFamily="34" charset="0"/>
              </a:rPr>
              <a:t>books. </a:t>
            </a:r>
            <a:r>
              <a:rPr lang="en-CA" dirty="0">
                <a:latin typeface="Times New Roman" panose="02020603050405020304" pitchFamily="18" charset="0"/>
              </a:rPr>
              <a:t>What sort of books does the librarian recommend? </a:t>
            </a:r>
          </a:p>
          <a:p>
            <a:r>
              <a:rPr lang="en-CA" dirty="0">
                <a:latin typeface="Times New Roman" panose="02020603050405020304" pitchFamily="18" charset="0"/>
              </a:rPr>
              <a:t>That depends! </a:t>
            </a:r>
          </a:p>
          <a:p>
            <a:endParaRPr lang="en-CA" dirty="0">
              <a:latin typeface="Times New Roman" panose="02020603050405020304" pitchFamily="18" charset="0"/>
            </a:endParaRPr>
          </a:p>
          <a:p>
            <a:r>
              <a:rPr lang="en-CA" dirty="0">
                <a:latin typeface="Times New Roman" panose="02020603050405020304" pitchFamily="18" charset="0"/>
              </a:rPr>
              <a:t>Is the person a small child who just saw a TV show about China and wants to</a:t>
            </a:r>
            <a:r>
              <a:rPr lang="en-CA" baseline="0" dirty="0">
                <a:latin typeface="Times New Roman" panose="02020603050405020304" pitchFamily="18" charset="0"/>
              </a:rPr>
              <a:t> s</a:t>
            </a:r>
            <a:r>
              <a:rPr lang="en-CA" dirty="0">
                <a:latin typeface="Times New Roman" panose="02020603050405020304" pitchFamily="18" charset="0"/>
              </a:rPr>
              <a:t>ee more pictures of such an exotic place? </a:t>
            </a:r>
          </a:p>
          <a:p>
            <a:r>
              <a:rPr lang="en-CA" dirty="0">
                <a:latin typeface="Times New Roman" panose="02020603050405020304" pitchFamily="18" charset="0"/>
              </a:rPr>
              <a:t>Is the person a high School student doing a</a:t>
            </a:r>
            <a:r>
              <a:rPr lang="en-CA" baseline="0" dirty="0">
                <a:latin typeface="Times New Roman" panose="02020603050405020304" pitchFamily="18" charset="0"/>
              </a:rPr>
              <a:t> </a:t>
            </a:r>
            <a:r>
              <a:rPr lang="en-CA" dirty="0">
                <a:latin typeface="Times New Roman" panose="02020603050405020304" pitchFamily="18" charset="0"/>
              </a:rPr>
              <a:t>term paper? Or maybe a prospective tourist? Or a scholar interested in Eastern</a:t>
            </a:r>
            <a:r>
              <a:rPr lang="en-CA" baseline="0" dirty="0">
                <a:latin typeface="Times New Roman" panose="02020603050405020304" pitchFamily="18" charset="0"/>
              </a:rPr>
              <a:t> </a:t>
            </a:r>
            <a:r>
              <a:rPr lang="en-CA" dirty="0">
                <a:latin typeface="Times New Roman" panose="02020603050405020304" pitchFamily="18" charset="0"/>
              </a:rPr>
              <a:t>thought? </a:t>
            </a:r>
          </a:p>
          <a:p>
            <a:r>
              <a:rPr lang="en-CA" dirty="0">
                <a:latin typeface="Times New Roman" panose="02020603050405020304" pitchFamily="18" charset="0"/>
              </a:rPr>
              <a:t>Can the person read Chinese? </a:t>
            </a:r>
          </a:p>
          <a:p>
            <a:endParaRPr lang="en-CA" dirty="0">
              <a:latin typeface="Times New Roman" panose="02020603050405020304" pitchFamily="18" charset="0"/>
            </a:endParaRPr>
          </a:p>
          <a:p>
            <a:r>
              <a:rPr lang="en-CA" dirty="0">
                <a:latin typeface="Times New Roman" panose="02020603050405020304" pitchFamily="18" charset="0"/>
              </a:rPr>
              <a:t>The librarian needs to know these things before</a:t>
            </a:r>
            <a:r>
              <a:rPr lang="en-CA" baseline="0" dirty="0">
                <a:latin typeface="Times New Roman" panose="02020603050405020304" pitchFamily="18" charset="0"/>
              </a:rPr>
              <a:t> </a:t>
            </a:r>
            <a:r>
              <a:rPr lang="en-CA" dirty="0">
                <a:latin typeface="Times New Roman" panose="02020603050405020304" pitchFamily="18" charset="0"/>
              </a:rPr>
              <a:t>he can point the reader to the right books. </a:t>
            </a:r>
          </a:p>
          <a:p>
            <a:pPr marL="171450" indent="-171450">
              <a:buFont typeface="Arial" charset="0"/>
              <a:buChar char="•"/>
            </a:pPr>
            <a:r>
              <a:rPr lang="en-CA" dirty="0">
                <a:latin typeface="Times New Roman" panose="02020603050405020304" pitchFamily="18" charset="0"/>
              </a:rPr>
              <a:t>Some of what he needs to know he'll know</a:t>
            </a:r>
            <a:r>
              <a:rPr lang="en-CA" baseline="0" dirty="0">
                <a:latin typeface="Times New Roman" panose="02020603050405020304" pitchFamily="18" charset="0"/>
              </a:rPr>
              <a:t> </a:t>
            </a:r>
            <a:r>
              <a:rPr lang="en-CA" dirty="0">
                <a:latin typeface="Times New Roman" panose="02020603050405020304" pitchFamily="18" charset="0"/>
              </a:rPr>
              <a:t>before he even thinks about it, such as the approximate age of the person. </a:t>
            </a:r>
            <a:r>
              <a:rPr lang="en-CA" dirty="0">
                <a:latin typeface="Times New Roman" panose="02020603050405020304" pitchFamily="18" charset="0"/>
                <a:sym typeface="Wingdings"/>
              </a:rPr>
              <a:t> explicit</a:t>
            </a:r>
            <a:r>
              <a:rPr lang="en-CA" dirty="0">
                <a:latin typeface="Times New Roman" panose="02020603050405020304" pitchFamily="18" charset="0"/>
              </a:rPr>
              <a:t> </a:t>
            </a:r>
          </a:p>
          <a:p>
            <a:pPr marL="171450" indent="-171450">
              <a:buFont typeface="Arial" charset="0"/>
              <a:buChar char="•"/>
            </a:pPr>
            <a:r>
              <a:rPr lang="en-CA" dirty="0">
                <a:latin typeface="Times New Roman" panose="02020603050405020304" pitchFamily="18" charset="0"/>
              </a:rPr>
              <a:t>Some things</a:t>
            </a:r>
            <a:r>
              <a:rPr lang="en-CA" baseline="0" dirty="0">
                <a:latin typeface="Times New Roman" panose="02020603050405020304" pitchFamily="18" charset="0"/>
              </a:rPr>
              <a:t> </a:t>
            </a:r>
            <a:r>
              <a:rPr lang="en-CA" dirty="0">
                <a:latin typeface="Times New Roman" panose="02020603050405020304" pitchFamily="18" charset="0"/>
              </a:rPr>
              <a:t>he'll assume until he has evidence to the contrary</a:t>
            </a:r>
            <a:r>
              <a:rPr lang="en-CA" sz="500" b="0" i="0" u="none" strike="noStrike" baseline="0" dirty="0">
                <a:latin typeface="Arial" panose="020B0604020202020204" pitchFamily="34" charset="0"/>
              </a:rPr>
              <a:t>.</a:t>
            </a:r>
            <a:r>
              <a:rPr lang="en-CA" dirty="0">
                <a:latin typeface="Times New Roman" panose="02020603050405020304" pitchFamily="18" charset="0"/>
              </a:rPr>
              <a:t>, such as that the person does not read</a:t>
            </a:r>
            <a:r>
              <a:rPr lang="en-CA" baseline="0" dirty="0">
                <a:latin typeface="Times New Roman" panose="02020603050405020304" pitchFamily="18" charset="0"/>
              </a:rPr>
              <a:t> </a:t>
            </a:r>
            <a:r>
              <a:rPr lang="en-CA" dirty="0">
                <a:latin typeface="Times New Roman" panose="02020603050405020304" pitchFamily="18" charset="0"/>
              </a:rPr>
              <a:t>Chinese.</a:t>
            </a:r>
            <a:r>
              <a:rPr lang="en-CA" baseline="0" dirty="0">
                <a:latin typeface="Times New Roman" panose="02020603050405020304" pitchFamily="18" charset="0"/>
              </a:rPr>
              <a:t> </a:t>
            </a:r>
            <a:r>
              <a:rPr lang="en-CA" baseline="0" dirty="0">
                <a:latin typeface="Times New Roman" panose="02020603050405020304" pitchFamily="18" charset="0"/>
                <a:sym typeface="Wingdings"/>
              </a:rPr>
              <a:t> Default</a:t>
            </a:r>
            <a:r>
              <a:rPr lang="en-CA" dirty="0">
                <a:latin typeface="Times New Roman" panose="02020603050405020304" pitchFamily="18" charset="0"/>
              </a:rPr>
              <a:t> </a:t>
            </a:r>
          </a:p>
          <a:p>
            <a:pPr marL="171450" indent="-171450">
              <a:buFont typeface="Arial" charset="0"/>
              <a:buChar char="•"/>
            </a:pPr>
            <a:r>
              <a:rPr lang="en-CA" dirty="0">
                <a:latin typeface="Times New Roman" panose="02020603050405020304" pitchFamily="18" charset="0"/>
              </a:rPr>
              <a:t>To find out other things, he'll ask a few specific questions. </a:t>
            </a:r>
            <a:r>
              <a:rPr lang="en-CA" dirty="0">
                <a:latin typeface="Times New Roman" panose="02020603050405020304" pitchFamily="18" charset="0"/>
                <a:sym typeface="Wingdings"/>
              </a:rPr>
              <a:t> Inference</a:t>
            </a:r>
          </a:p>
          <a:p>
            <a:pPr marL="0" indent="0">
              <a:buFont typeface="Arial" charset="0"/>
              <a:buNone/>
            </a:pPr>
            <a:endParaRPr lang="en-CA" dirty="0">
              <a:latin typeface="Times New Roman" panose="02020603050405020304" pitchFamily="18" charset="0"/>
              <a:sym typeface="Wingdings"/>
            </a:endParaRPr>
          </a:p>
          <a:p>
            <a:pPr marL="0" indent="0">
              <a:buFont typeface="Arial" charset="0"/>
              <a:buNone/>
            </a:pPr>
            <a:r>
              <a:rPr lang="en-CA" dirty="0">
                <a:latin typeface="Times New Roman" panose="02020603050405020304" pitchFamily="18" charset="0"/>
              </a:rPr>
              <a:t>Only after he has</a:t>
            </a:r>
            <a:r>
              <a:rPr lang="en-CA" baseline="0" dirty="0">
                <a:latin typeface="Times New Roman" panose="02020603050405020304" pitchFamily="18" charset="0"/>
              </a:rPr>
              <a:t> </a:t>
            </a:r>
            <a:r>
              <a:rPr lang="en-CA" dirty="0">
                <a:latin typeface="Times New Roman" panose="02020603050405020304" pitchFamily="18" charset="0"/>
              </a:rPr>
              <a:t>a rough model of the person he's talking to can he answer the question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28A4AF-8A50-4CCD-B072-DB4BA7A66A14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458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A9E4A-34A0-4B72-ACA8-B3E1351378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760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74948-D56A-492D-A245-B404E3621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F2F4F8-9823-4779-A9E4-297541B8DE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B1CDB4-BEE2-4FC1-9708-123A62701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8A618-4294-4898-B6C6-DE5E56909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8B733-2AFA-4219-9D35-7C4F0E2A6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89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216DC-A289-4A83-8A21-798F176EE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765D41-C76A-4DFE-8B38-98310D2CB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A68FD-6127-4664-A327-9A7B092AB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90DA1-5787-49A8-AB0A-01BF6494A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0A0E3-8276-40BD-A29E-9467219C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47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806ACB-F04C-4635-994E-1C4A405583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13D3F-335A-4850-9EA3-BF65CE9C29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8BCA6-BB40-4FB1-8BC0-D53A5CF8D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94A2A-58C9-40CD-9873-E9C756D03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18186-D96A-41AF-AB83-8A6859881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6469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93B80-9C52-42F7-B736-90DB86AC2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98500"/>
            <a:ext cx="12192000" cy="6159500"/>
          </a:xfrm>
        </p:spPr>
        <p:txBody>
          <a:bodyPr lIns="274320" tIns="91440" rIns="274320"/>
          <a:lstStyle>
            <a:lvl1pPr algn="just">
              <a:lnSpc>
                <a:spcPct val="100000"/>
              </a:lnSpc>
              <a:buClr>
                <a:srgbClr val="015A9C"/>
              </a:buClr>
              <a:defRPr>
                <a:latin typeface="Bookman Old Style" panose="02050604050505020204" pitchFamily="18" charset="0"/>
              </a:defRPr>
            </a:lvl1pPr>
            <a:lvl2pPr algn="just">
              <a:lnSpc>
                <a:spcPct val="100000"/>
              </a:lnSpc>
              <a:buClr>
                <a:srgbClr val="015A9C"/>
              </a:buClr>
              <a:defRPr>
                <a:latin typeface="Bookman Old Style" panose="02050604050505020204" pitchFamily="18" charset="0"/>
              </a:defRPr>
            </a:lvl2pPr>
            <a:lvl3pPr algn="just">
              <a:lnSpc>
                <a:spcPct val="100000"/>
              </a:lnSpc>
              <a:buClr>
                <a:srgbClr val="015A9C"/>
              </a:buClr>
              <a:defRPr>
                <a:latin typeface="Bookman Old Style" panose="02050604050505020204" pitchFamily="18" charset="0"/>
              </a:defRPr>
            </a:lvl3pPr>
            <a:lvl4pPr algn="just">
              <a:lnSpc>
                <a:spcPct val="100000"/>
              </a:lnSpc>
              <a:buClr>
                <a:srgbClr val="015A9C"/>
              </a:buClr>
              <a:defRPr>
                <a:latin typeface="Bookman Old Style" panose="02050604050505020204" pitchFamily="18" charset="0"/>
              </a:defRPr>
            </a:lvl4pPr>
            <a:lvl5pPr algn="just">
              <a:lnSpc>
                <a:spcPct val="100000"/>
              </a:lnSpc>
              <a:buClr>
                <a:srgbClr val="015A9C"/>
              </a:buClr>
              <a:defRPr>
                <a:latin typeface="Bookman Old Style" panose="020506040505050202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8D1C3-75E5-4CA9-8FEC-3F2C5F540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4486D-0535-1346-886B-39DDF64A9936}" type="datetime1">
              <a:rPr lang="en-CA" smtClean="0"/>
              <a:t>2021-04-02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09871-7A1A-46A4-B6EC-83A49171B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E532A0B1-7AC3-FF45-BA49-788DBD152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07040" y="0"/>
            <a:ext cx="1371600" cy="1115568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005A9C"/>
                </a:solidFill>
              </a:defRPr>
            </a:lvl1pPr>
          </a:lstStyle>
          <a:p>
            <a:fld id="{C9A6FECA-DD8B-43EE-8736-A36498FD6406}" type="slidenum">
              <a:rPr lang="en-US" smtClean="0">
                <a:latin typeface="Bookman Old Style" panose="02050604050505020204" pitchFamily="18" charset="0"/>
              </a:rPr>
              <a:pPr/>
              <a:t>‹#›</a:t>
            </a:fld>
            <a:endParaRPr lang="en-US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582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3512B-873A-4522-93E0-F6F136174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C3694-82F6-41C6-A364-F11FF086F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07BFA-08F4-48EE-AD6C-ECEF8E221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63607-4692-4EBD-A1CC-0A5B07919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D752-C5D0-4DEB-A4F2-6D12597EB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86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BD7EA-C87E-4314-9CF8-E4F03234E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2F6B3A-6766-4447-8E17-6C61680DFD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B3808-BAA5-4C5D-B2FF-54E84CAEF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CEE1F-1F6A-423B-9C8D-42DF1BDEB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F9461-CFB3-46AD-A795-F1F859DB0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06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D21ED-9E74-4F30-B6FB-C365C07D1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2F4B8-229A-4884-B4E5-C0F35F9CE2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8B1DA-EC6A-4352-B7A3-319E71E38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B46E90-5063-4256-8026-1AA8B212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3718F-3FE8-4FAE-94F9-9A85FA436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0D3C89-4603-4985-BB05-8ABDC9591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7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866C6-FF49-4406-9B85-7EE8106A6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55F65-7AD4-4288-8FA9-89F323A54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452AD-617D-48EC-AAAE-D16F251245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534E5-CCD4-4563-9B75-9AAD970892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DDB04F-E31E-42B3-BE81-A9CFA70BAD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121493-FE0B-46B0-A427-E480B2D79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F15031-81BA-47D0-85EC-3F5A43DE1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D54E23-BF3E-4BBE-8C68-31B5D6D8A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4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B859C-E565-4C3D-B1F5-F7C11235F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04C3FC-6143-4D0A-BC6D-29CF32464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D72C4-36D7-45DC-89E3-0AE007CBF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38A2FC-712E-4820-84D1-FF6156D08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8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D0F396-E2C5-4A42-B7B3-C308D8931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8C0023-E823-470E-AE0C-CF3523254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6744A-7E6A-4F53-9C2C-0F79054AA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39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A0879-34C3-4076-8D12-C4235F8C7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6B56E-4715-49F9-8CA7-949DBBAC1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CD1D3-B644-427D-9496-161160390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4FBF1-19BF-4563-93B5-D2D124912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21388-B187-4585-8BF7-B6C483038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18BB7-0EAA-4000-B090-6DFCCD76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96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BC33A-F8E5-495A-A0EE-41446D31C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030EBF-EE50-4A46-808D-F09833D916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7799BD-9CD8-4316-BA22-BD7B14462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1348CB-7902-43BF-AD30-387F53047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92885-9F97-453C-BEB6-A2870EFEB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BE35BB-7E92-4CB8-B5F2-106B41F5D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66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395DA9-CA01-46B8-9995-8171BA47B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CF7A0-453F-4064-8857-356AE38A2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42D43-4D0D-4797-824E-785A9769C4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3F58A-C1E1-4E76-9F94-6DCB4D692403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C75D5-F485-4234-BDC8-E2A26C0959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6D331-E4C9-4597-BABE-3D963DCAF9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501DE-055E-4EAB-A92C-662F086E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38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13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microsoft.com/office/2007/relationships/hdphoto" Target="../media/hdphoto1.wdp"/><Relationship Id="rId9" Type="http://schemas.openxmlformats.org/officeDocument/2006/relationships/image" Target="../media/image11.png"/></Relationships>
</file>

<file path=ppt/slides/_rels/slide3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microsoft.com/office/2007/relationships/hdphoto" Target="../media/hdphoto5.wdp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15.png"/><Relationship Id="rId5" Type="http://schemas.openxmlformats.org/officeDocument/2006/relationships/image" Target="../media/image8.png"/><Relationship Id="rId15" Type="http://schemas.openxmlformats.org/officeDocument/2006/relationships/image" Target="../media/image17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4.png"/><Relationship Id="rId14" Type="http://schemas.microsoft.com/office/2007/relationships/hdphoto" Target="../media/hdphoto6.wdp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microsoft.com/office/2007/relationships/hdphoto" Target="../media/hdphoto7.wdp"/><Relationship Id="rId4" Type="http://schemas.openxmlformats.org/officeDocument/2006/relationships/image" Target="../media/image2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5" Type="http://schemas.microsoft.com/office/2007/relationships/hdphoto" Target="../media/hdphoto7.wdp"/><Relationship Id="rId4" Type="http://schemas.openxmlformats.org/officeDocument/2006/relationships/image" Target="../media/image2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5" Type="http://schemas.microsoft.com/office/2007/relationships/hdphoto" Target="../media/hdphoto7.wdp"/><Relationship Id="rId4" Type="http://schemas.openxmlformats.org/officeDocument/2006/relationships/image" Target="../media/image2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Relationship Id="rId5" Type="http://schemas.microsoft.com/office/2007/relationships/hdphoto" Target="../media/hdphoto7.wdp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Relationship Id="rId5" Type="http://schemas.microsoft.com/office/2007/relationships/hdphoto" Target="../media/hdphoto7.wdp"/><Relationship Id="rId4" Type="http://schemas.openxmlformats.org/officeDocument/2006/relationships/image" Target="../media/image26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7.wdp"/><Relationship Id="rId4" Type="http://schemas.openxmlformats.org/officeDocument/2006/relationships/image" Target="../media/image2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D2EE0F8-95E5-1A45-B327-6BE334C8AC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31" y="-457200"/>
            <a:ext cx="12214031" cy="81407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38B1AA7-72BF-433E-8DA2-1E00A08F43BB}"/>
              </a:ext>
            </a:extLst>
          </p:cNvPr>
          <p:cNvSpPr/>
          <p:nvPr/>
        </p:nvSpPr>
        <p:spPr>
          <a:xfrm>
            <a:off x="0" y="4762"/>
            <a:ext cx="12192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 dirty="0">
                <a:solidFill>
                  <a:srgbClr val="015A9C"/>
                </a:solidFill>
                <a:latin typeface="Bookman Old Style" panose="02050604050505020204" pitchFamily="18" charset="0"/>
              </a:rPr>
              <a:t>Photo by Julia </a:t>
            </a:r>
            <a:r>
              <a:rPr lang="en-US" sz="1050" dirty="0" err="1">
                <a:solidFill>
                  <a:srgbClr val="015A9C"/>
                </a:solidFill>
                <a:latin typeface="Bookman Old Style" panose="02050604050505020204" pitchFamily="18" charset="0"/>
              </a:rPr>
              <a:t>Wimmerlin</a:t>
            </a:r>
            <a:endParaRPr lang="en-US" sz="1050" dirty="0">
              <a:solidFill>
                <a:srgbClr val="015A9C"/>
              </a:solidFill>
              <a:latin typeface="Bookman Old Style" panose="02050604050505020204" pitchFamily="18" charset="0"/>
            </a:endParaRPr>
          </a:p>
          <a:p>
            <a:pPr algn="r"/>
            <a:r>
              <a:rPr lang="en-US" sz="1050" dirty="0">
                <a:solidFill>
                  <a:srgbClr val="015A9C"/>
                </a:solidFill>
                <a:latin typeface="Bookman Old Style" panose="02050604050505020204" pitchFamily="18" charset="0"/>
              </a:rPr>
              <a:t>“Hong Kong by night”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C012BE0-C160-44DE-AFAA-A364EA3898A8}"/>
              </a:ext>
            </a:extLst>
          </p:cNvPr>
          <p:cNvSpPr txBox="1">
            <a:spLocks/>
          </p:cNvSpPr>
          <p:nvPr/>
        </p:nvSpPr>
        <p:spPr>
          <a:xfrm>
            <a:off x="0" y="6164825"/>
            <a:ext cx="12192000" cy="812991"/>
          </a:xfrm>
          <a:prstGeom prst="rect">
            <a:avLst/>
          </a:prstGeom>
        </p:spPr>
        <p:txBody>
          <a:bodyPr vert="horz" lIns="27432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CA" sz="3200" dirty="0">
                <a:solidFill>
                  <a:srgbClr val="C29301"/>
                </a:solidFill>
                <a:latin typeface="Bookman Old Style" panose="02050604050505020204" pitchFamily="18" charset="0"/>
                <a:ea typeface="American Typewriter" charset="0"/>
                <a:cs typeface="American Typewriter" charset="0"/>
              </a:rPr>
              <a:t>Information Retrieval</a:t>
            </a:r>
          </a:p>
          <a:p>
            <a:pPr algn="l">
              <a:spcBef>
                <a:spcPts val="0"/>
              </a:spcBef>
            </a:pPr>
            <a:endParaRPr lang="en-CA" sz="3200" dirty="0">
              <a:solidFill>
                <a:srgbClr val="FFFF00"/>
              </a:solidFill>
              <a:latin typeface="Bookman Old Style" panose="02050604050505020204" pitchFamily="18" charset="0"/>
              <a:ea typeface="American Typewriter Light" charset="0"/>
              <a:cs typeface="American Typewrite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921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Librarian vs. Index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5349BC-6435-40A6-B16C-6C5453B04FD0}"/>
              </a:ext>
            </a:extLst>
          </p:cNvPr>
          <p:cNvSpPr txBox="1"/>
          <p:nvPr/>
        </p:nvSpPr>
        <p:spPr>
          <a:xfrm>
            <a:off x="0" y="707886"/>
            <a:ext cx="12192000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Language Gap 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Need vs. Information Content</a:t>
            </a:r>
          </a:p>
          <a:p>
            <a:pPr marL="1485900" lvl="2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“lost bullet” vs. “stray bullet” 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 Model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Neural Network</a:t>
            </a:r>
          </a:p>
          <a:p>
            <a:pPr marL="1485900" lvl="2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Biologist vs. Computer Scientist</a:t>
            </a: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Temporal Language Model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Gay</a:t>
            </a:r>
          </a:p>
          <a:p>
            <a:pPr marL="1485900" lvl="2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Cheerful vs. Homosexual man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343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-78658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Village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55BE6760-BC3A-4227-A515-08735F308A7A}"/>
              </a:ext>
            </a:extLst>
          </p:cNvPr>
          <p:cNvSpPr>
            <a:spLocks noChangeAspect="1"/>
          </p:cNvSpPr>
          <p:nvPr/>
        </p:nvSpPr>
        <p:spPr>
          <a:xfrm>
            <a:off x="953032" y="2811718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Information Need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47CBA4-945A-4EC9-B9AA-13202DE69488}"/>
              </a:ext>
            </a:extLst>
          </p:cNvPr>
          <p:cNvSpPr>
            <a:spLocks noChangeAspect="1"/>
          </p:cNvSpPr>
          <p:nvPr/>
        </p:nvSpPr>
        <p:spPr>
          <a:xfrm>
            <a:off x="6096000" y="1128684"/>
            <a:ext cx="5321824" cy="5321824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Village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15A9C"/>
              </a:solidFill>
              <a:latin typeface="Bookman Old Style" panose="02050604050505020204" pitchFamily="18" charset="0"/>
              <a:ea typeface="+mj-ea"/>
              <a:cs typeface="+mj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2E4FFB1-8EA9-4D5F-93D5-1D3926C31FBB}"/>
              </a:ext>
            </a:extLst>
          </p:cNvPr>
          <p:cNvCxnSpPr>
            <a:cxnSpLocks/>
            <a:endCxn id="6" idx="2"/>
          </p:cNvCxnSpPr>
          <p:nvPr/>
        </p:nvCxnSpPr>
        <p:spPr>
          <a:xfrm>
            <a:off x="2908787" y="3789596"/>
            <a:ext cx="3187213" cy="0"/>
          </a:xfrm>
          <a:prstGeom prst="straightConnector1">
            <a:avLst/>
          </a:prstGeom>
          <a:ln w="31750">
            <a:prstDash val="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ED2212-FCA9-4A42-8DA7-EBCD25EDE775}"/>
              </a:ext>
            </a:extLst>
          </p:cNvPr>
          <p:cNvSpPr txBox="1"/>
          <p:nvPr/>
        </p:nvSpPr>
        <p:spPr>
          <a:xfrm>
            <a:off x="3440541" y="3368798"/>
            <a:ext cx="21237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Person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109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5349BC-6435-40A6-B16C-6C5453B04FD0}"/>
              </a:ext>
            </a:extLst>
          </p:cNvPr>
          <p:cNvSpPr txBox="1"/>
          <p:nvPr/>
        </p:nvSpPr>
        <p:spPr>
          <a:xfrm>
            <a:off x="0" y="70788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E5E0B19-8B58-48EC-9AB7-40EE6B24678A}"/>
              </a:ext>
            </a:extLst>
          </p:cNvPr>
          <p:cNvSpPr>
            <a:spLocks noChangeAspect="1"/>
          </p:cNvSpPr>
          <p:nvPr/>
        </p:nvSpPr>
        <p:spPr>
          <a:xfrm>
            <a:off x="953032" y="2811718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Information Need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3AC76FB-3F45-4097-B901-0DE995A9CBAD}"/>
              </a:ext>
            </a:extLst>
          </p:cNvPr>
          <p:cNvSpPr>
            <a:spLocks noChangeAspect="1"/>
          </p:cNvSpPr>
          <p:nvPr/>
        </p:nvSpPr>
        <p:spPr>
          <a:xfrm>
            <a:off x="7189405" y="3312025"/>
            <a:ext cx="2910895" cy="291089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Village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15A9C"/>
              </a:solidFill>
              <a:latin typeface="Bookman Old Style" panose="02050604050505020204" pitchFamily="18" charset="0"/>
              <a:ea typeface="+mj-ea"/>
              <a:cs typeface="+mj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1B8F085-F100-4B69-AA63-CB4DA0904AEF}"/>
              </a:ext>
            </a:extLst>
          </p:cNvPr>
          <p:cNvSpPr>
            <a:spLocks noChangeAspect="1"/>
          </p:cNvSpPr>
          <p:nvPr/>
        </p:nvSpPr>
        <p:spPr>
          <a:xfrm>
            <a:off x="7189405" y="780218"/>
            <a:ext cx="2910895" cy="2910895"/>
          </a:xfrm>
          <a:prstGeom prst="ellipse">
            <a:avLst/>
          </a:prstGeom>
          <a:solidFill>
            <a:srgbClr val="92D05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Library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15A9C"/>
              </a:solidFill>
              <a:latin typeface="Bookman Old Style" panose="02050604050505020204" pitchFamily="18" charset="0"/>
              <a:ea typeface="+mj-ea"/>
              <a:cs typeface="+mj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CD33A1D-713A-4A36-9AAC-B0898A94DCFD}"/>
              </a:ext>
            </a:extLst>
          </p:cNvPr>
          <p:cNvCxnSpPr>
            <a:cxnSpLocks/>
            <a:stCxn id="6" idx="6"/>
          </p:cNvCxnSpPr>
          <p:nvPr/>
        </p:nvCxnSpPr>
        <p:spPr>
          <a:xfrm flipV="1">
            <a:off x="2908787" y="2255764"/>
            <a:ext cx="4280618" cy="1533832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E067F4A-5671-4A5C-BAA8-341ED375F3CE}"/>
              </a:ext>
            </a:extLst>
          </p:cNvPr>
          <p:cNvSpPr txBox="1"/>
          <p:nvPr/>
        </p:nvSpPr>
        <p:spPr>
          <a:xfrm rot="20436972">
            <a:off x="4284718" y="2372408"/>
            <a:ext cx="21237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Classic Search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D7319C-AE98-485A-AE97-233C80B19187}"/>
              </a:ext>
            </a:extLst>
          </p:cNvPr>
          <p:cNvSpPr txBox="1"/>
          <p:nvPr/>
        </p:nvSpPr>
        <p:spPr>
          <a:xfrm rot="813334">
            <a:off x="4297085" y="4446175"/>
            <a:ext cx="21237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Social Search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AEA31F4-A3B0-4639-B688-D804CBF025A4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2908787" y="3789596"/>
            <a:ext cx="4280618" cy="977877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059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Query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5349BC-6435-40A6-B16C-6C5453B04FD0}"/>
              </a:ext>
            </a:extLst>
          </p:cNvPr>
          <p:cNvSpPr txBox="1"/>
          <p:nvPr/>
        </p:nvSpPr>
        <p:spPr>
          <a:xfrm>
            <a:off x="0" y="70788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F8F82C0-2C77-4A1D-800E-C1635848964F}"/>
              </a:ext>
            </a:extLst>
          </p:cNvPr>
          <p:cNvGrpSpPr>
            <a:grpSpLocks noChangeAspect="1"/>
          </p:cNvGrpSpPr>
          <p:nvPr/>
        </p:nvGrpSpPr>
        <p:grpSpPr>
          <a:xfrm>
            <a:off x="1867432" y="2031325"/>
            <a:ext cx="8039203" cy="4783394"/>
            <a:chOff x="1071019" y="1372017"/>
            <a:chExt cx="9147268" cy="544270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E5E0B19-8B58-48EC-9AB7-40EE6B2467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1019" y="3403517"/>
              <a:ext cx="1955755" cy="1955755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Human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1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Information Need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3AC76FB-3F45-4097-B901-0DE995A9CB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07392" y="3903824"/>
              <a:ext cx="2910895" cy="2910895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Village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1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1B8F085-F100-4B69-AA63-CB4DA0904A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07392" y="1372017"/>
              <a:ext cx="2910895" cy="2910895"/>
            </a:xfrm>
            <a:prstGeom prst="ellipse">
              <a:avLst/>
            </a:prstGeom>
            <a:solidFill>
              <a:srgbClr val="92D05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Library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1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CD33A1D-713A-4A36-9AAC-B0898A94DCFD}"/>
                </a:ext>
              </a:extLst>
            </p:cNvPr>
            <p:cNvCxnSpPr>
              <a:cxnSpLocks/>
              <a:stCxn id="6" idx="6"/>
            </p:cNvCxnSpPr>
            <p:nvPr/>
          </p:nvCxnSpPr>
          <p:spPr>
            <a:xfrm flipV="1">
              <a:off x="3026774" y="2847563"/>
              <a:ext cx="4280618" cy="1533832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E067F4A-5671-4A5C-BAA8-341ED375F3CE}"/>
                </a:ext>
              </a:extLst>
            </p:cNvPr>
            <p:cNvSpPr txBox="1"/>
            <p:nvPr/>
          </p:nvSpPr>
          <p:spPr>
            <a:xfrm rot="20436972">
              <a:off x="4402705" y="2831575"/>
              <a:ext cx="2123704" cy="6653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2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query</a:t>
              </a:r>
              <a:endParaRPr lang="en-US" sz="32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DD7319C-AE98-485A-AE97-233C80B19187}"/>
                </a:ext>
              </a:extLst>
            </p:cNvPr>
            <p:cNvSpPr txBox="1"/>
            <p:nvPr/>
          </p:nvSpPr>
          <p:spPr>
            <a:xfrm rot="813334">
              <a:off x="4415072" y="4905342"/>
              <a:ext cx="2123704" cy="6653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2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query</a:t>
              </a:r>
              <a:endParaRPr lang="en-US" sz="32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AEA31F4-A3B0-4639-B688-D804CBF025A4}"/>
                </a:ext>
              </a:extLst>
            </p:cNvPr>
            <p:cNvCxnSpPr>
              <a:cxnSpLocks/>
              <a:stCxn id="6" idx="6"/>
              <a:endCxn id="7" idx="2"/>
            </p:cNvCxnSpPr>
            <p:nvPr/>
          </p:nvCxnSpPr>
          <p:spPr>
            <a:xfrm>
              <a:off x="3026774" y="4381395"/>
              <a:ext cx="4280618" cy="977877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6B1133D-EF61-4ED8-A0FA-5C98A318CBBE}"/>
              </a:ext>
            </a:extLst>
          </p:cNvPr>
          <p:cNvSpPr txBox="1"/>
          <p:nvPr/>
        </p:nvSpPr>
        <p:spPr>
          <a:xfrm>
            <a:off x="0" y="707886"/>
            <a:ext cx="1219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Query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i="1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formal </a:t>
            </a: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statements of information need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mostly in text</a:t>
            </a:r>
            <a:r>
              <a:rPr lang="en-US" sz="4000" i="1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!</a:t>
            </a:r>
          </a:p>
          <a:p>
            <a:pPr lvl="1"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297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Today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5349BC-6435-40A6-B16C-6C5453B04FD0}"/>
              </a:ext>
            </a:extLst>
          </p:cNvPr>
          <p:cNvSpPr txBox="1"/>
          <p:nvPr/>
        </p:nvSpPr>
        <p:spPr>
          <a:xfrm>
            <a:off x="0" y="70788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E5E0B19-8B58-48EC-9AB7-40EE6B24678A}"/>
              </a:ext>
            </a:extLst>
          </p:cNvPr>
          <p:cNvSpPr>
            <a:spLocks noChangeAspect="1"/>
          </p:cNvSpPr>
          <p:nvPr/>
        </p:nvSpPr>
        <p:spPr>
          <a:xfrm>
            <a:off x="186116" y="2546269"/>
            <a:ext cx="2437728" cy="2437728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Information Need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1B8F085-F100-4B69-AA63-CB4DA0904AEF}"/>
              </a:ext>
            </a:extLst>
          </p:cNvPr>
          <p:cNvSpPr>
            <a:spLocks noChangeAspect="1"/>
          </p:cNvSpPr>
          <p:nvPr/>
        </p:nvSpPr>
        <p:spPr>
          <a:xfrm>
            <a:off x="9139284" y="2462374"/>
            <a:ext cx="2558280" cy="2558280"/>
          </a:xfrm>
          <a:prstGeom prst="ellipse">
            <a:avLst/>
          </a:prstGeom>
          <a:solidFill>
            <a:srgbClr val="92D05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Information</a:t>
            </a:r>
            <a:endParaRPr lang="en-US" sz="1100" dirty="0">
              <a:solidFill>
                <a:srgbClr val="015A9C"/>
              </a:solidFill>
              <a:latin typeface="Bookman Old Style" panose="02050604050505020204" pitchFamily="18" charset="0"/>
              <a:ea typeface="+mj-ea"/>
              <a:cs typeface="+mj-cs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AEA31F4-A3B0-4639-B688-D804CBF025A4}"/>
              </a:ext>
            </a:extLst>
          </p:cNvPr>
          <p:cNvCxnSpPr>
            <a:cxnSpLocks/>
            <a:stCxn id="6" idx="7"/>
            <a:endCxn id="18" idx="1"/>
          </p:cNvCxnSpPr>
          <p:nvPr/>
        </p:nvCxnSpPr>
        <p:spPr>
          <a:xfrm flipV="1">
            <a:off x="2266847" y="2862945"/>
            <a:ext cx="2626367" cy="40321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D3D1C508-B5C7-4849-8D8C-36D5228FBF0E}"/>
              </a:ext>
            </a:extLst>
          </p:cNvPr>
          <p:cNvSpPr>
            <a:spLocks noChangeAspect="1"/>
          </p:cNvSpPr>
          <p:nvPr/>
        </p:nvSpPr>
        <p:spPr>
          <a:xfrm>
            <a:off x="4529299" y="2499030"/>
            <a:ext cx="2484967" cy="2484967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rPr>
              <a:t>Index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Bookman Old Style" panose="02050604050505020204" pitchFamily="18" charset="0"/>
                <a:ea typeface="+mj-ea"/>
                <a:cs typeface="+mj-cs"/>
              </a:rPr>
              <a:t>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Bookman Old Style" panose="02050604050505020204" pitchFamily="18" charset="0"/>
                <a:ea typeface="+mj-ea"/>
                <a:cs typeface="+mj-cs"/>
              </a:rPr>
              <a:t>Librarian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8648A9A-3143-43EB-B2FC-03EBCC74D5A1}"/>
              </a:ext>
            </a:extLst>
          </p:cNvPr>
          <p:cNvCxnSpPr>
            <a:cxnSpLocks/>
            <a:stCxn id="18" idx="7"/>
            <a:endCxn id="8" idx="1"/>
          </p:cNvCxnSpPr>
          <p:nvPr/>
        </p:nvCxnSpPr>
        <p:spPr>
          <a:xfrm flipV="1">
            <a:off x="6650351" y="2837025"/>
            <a:ext cx="2863584" cy="25920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859D12E-F9DE-4A79-8176-C1CB25B03A18}"/>
              </a:ext>
            </a:extLst>
          </p:cNvPr>
          <p:cNvCxnSpPr>
            <a:cxnSpLocks/>
            <a:stCxn id="8" idx="3"/>
            <a:endCxn id="18" idx="5"/>
          </p:cNvCxnSpPr>
          <p:nvPr/>
        </p:nvCxnSpPr>
        <p:spPr>
          <a:xfrm flipH="1" flipV="1">
            <a:off x="6650351" y="4620082"/>
            <a:ext cx="2863584" cy="25921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73A3318-ECE8-408D-BFDE-F3DCED84224A}"/>
              </a:ext>
            </a:extLst>
          </p:cNvPr>
          <p:cNvCxnSpPr>
            <a:cxnSpLocks/>
            <a:stCxn id="18" idx="3"/>
            <a:endCxn id="6" idx="5"/>
          </p:cNvCxnSpPr>
          <p:nvPr/>
        </p:nvCxnSpPr>
        <p:spPr>
          <a:xfrm flipH="1">
            <a:off x="2266847" y="4620082"/>
            <a:ext cx="2626367" cy="6918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BFBD94E-6C1B-4792-877C-7B665B03AE72}"/>
              </a:ext>
            </a:extLst>
          </p:cNvPr>
          <p:cNvSpPr txBox="1"/>
          <p:nvPr/>
        </p:nvSpPr>
        <p:spPr>
          <a:xfrm>
            <a:off x="2004676" y="2031325"/>
            <a:ext cx="186644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1. Query</a:t>
            </a:r>
            <a:endParaRPr lang="en-US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0053994-8ECC-41E3-B72E-B2691C3FCDF4}"/>
              </a:ext>
            </a:extLst>
          </p:cNvPr>
          <p:cNvSpPr txBox="1"/>
          <p:nvPr/>
        </p:nvSpPr>
        <p:spPr>
          <a:xfrm>
            <a:off x="6650351" y="1996671"/>
            <a:ext cx="5265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2. Relevance (Query, Information)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B8D6D1-1053-434D-90EE-9EA4D7E746A1}"/>
              </a:ext>
            </a:extLst>
          </p:cNvPr>
          <p:cNvSpPr txBox="1"/>
          <p:nvPr/>
        </p:nvSpPr>
        <p:spPr>
          <a:xfrm>
            <a:off x="6650351" y="4986350"/>
            <a:ext cx="5265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3. Fetch Top Relevant Information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E41B137-210C-4CE3-8044-49EBFD0DEAA8}"/>
              </a:ext>
            </a:extLst>
          </p:cNvPr>
          <p:cNvSpPr txBox="1"/>
          <p:nvPr/>
        </p:nvSpPr>
        <p:spPr>
          <a:xfrm>
            <a:off x="1004837" y="5001864"/>
            <a:ext cx="66137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4. Show Top Relevant Information</a:t>
            </a:r>
            <a:endParaRPr lang="en-US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688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Process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5349BC-6435-40A6-B16C-6C5453B04FD0}"/>
              </a:ext>
            </a:extLst>
          </p:cNvPr>
          <p:cNvSpPr txBox="1"/>
          <p:nvPr/>
        </p:nvSpPr>
        <p:spPr>
          <a:xfrm>
            <a:off x="0" y="70788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B1133D-EF61-4ED8-A0FA-5C98A318CBBE}"/>
              </a:ext>
            </a:extLst>
          </p:cNvPr>
          <p:cNvSpPr txBox="1"/>
          <p:nvPr/>
        </p:nvSpPr>
        <p:spPr>
          <a:xfrm>
            <a:off x="0" y="707886"/>
            <a:ext cx="121920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Relevance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Boolean (AND, OR, …): include the query items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Vector Space: Similarity(Query Vector Rep., Info. Vector Rep.)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…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6CAB5C-45EA-4DBA-8808-A0E176184A6A}"/>
              </a:ext>
            </a:extLst>
          </p:cNvPr>
          <p:cNvGrpSpPr>
            <a:grpSpLocks noChangeAspect="1"/>
          </p:cNvGrpSpPr>
          <p:nvPr/>
        </p:nvGrpSpPr>
        <p:grpSpPr>
          <a:xfrm>
            <a:off x="1163247" y="3244017"/>
            <a:ext cx="9781122" cy="2906097"/>
            <a:chOff x="186116" y="2805560"/>
            <a:chExt cx="11729571" cy="348500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E5E0B19-8B58-48EC-9AB7-40EE6B2467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86116" y="3355158"/>
              <a:ext cx="2437728" cy="2437728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Human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Information Need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1B8F085-F100-4B69-AA63-CB4DA0904A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39284" y="3271263"/>
              <a:ext cx="2558280" cy="2558280"/>
            </a:xfrm>
            <a:prstGeom prst="ellipse">
              <a:avLst/>
            </a:prstGeom>
            <a:solidFill>
              <a:srgbClr val="92D05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Information</a:t>
              </a:r>
              <a:endParaRPr lang="en-US" sz="10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AEA31F4-A3B0-4639-B688-D804CBF025A4}"/>
                </a:ext>
              </a:extLst>
            </p:cNvPr>
            <p:cNvCxnSpPr>
              <a:cxnSpLocks/>
              <a:stCxn id="6" idx="7"/>
              <a:endCxn id="18" idx="1"/>
            </p:cNvCxnSpPr>
            <p:nvPr/>
          </p:nvCxnSpPr>
          <p:spPr>
            <a:xfrm flipV="1">
              <a:off x="2266847" y="3671834"/>
              <a:ext cx="2626367" cy="40321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3D1C508-B5C7-4849-8D8C-36D5228FBF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29299" y="3307919"/>
              <a:ext cx="2484967" cy="2484967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Index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chemeClr val="bg1">
                      <a:lumMod val="65000"/>
                    </a:schemeClr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+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chemeClr val="bg1">
                      <a:lumMod val="65000"/>
                    </a:schemeClr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Librarian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8648A9A-3143-43EB-B2FC-03EBCC74D5A1}"/>
                </a:ext>
              </a:extLst>
            </p:cNvPr>
            <p:cNvCxnSpPr>
              <a:cxnSpLocks/>
              <a:stCxn id="18" idx="7"/>
              <a:endCxn id="8" idx="1"/>
            </p:cNvCxnSpPr>
            <p:nvPr/>
          </p:nvCxnSpPr>
          <p:spPr>
            <a:xfrm flipV="1">
              <a:off x="6650351" y="3645914"/>
              <a:ext cx="2863584" cy="25920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859D12E-F9DE-4A79-8176-C1CB25B03A18}"/>
                </a:ext>
              </a:extLst>
            </p:cNvPr>
            <p:cNvCxnSpPr>
              <a:cxnSpLocks/>
              <a:stCxn id="8" idx="3"/>
              <a:endCxn id="18" idx="5"/>
            </p:cNvCxnSpPr>
            <p:nvPr/>
          </p:nvCxnSpPr>
          <p:spPr>
            <a:xfrm flipH="1" flipV="1">
              <a:off x="6650351" y="5428971"/>
              <a:ext cx="2863584" cy="25921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73A3318-ECE8-408D-BFDE-F3DCED84224A}"/>
                </a:ext>
              </a:extLst>
            </p:cNvPr>
            <p:cNvCxnSpPr>
              <a:cxnSpLocks/>
              <a:stCxn id="18" idx="3"/>
              <a:endCxn id="6" idx="5"/>
            </p:cNvCxnSpPr>
            <p:nvPr/>
          </p:nvCxnSpPr>
          <p:spPr>
            <a:xfrm flipH="1">
              <a:off x="2266847" y="5428971"/>
              <a:ext cx="2626367" cy="6918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BFBD94E-6C1B-4792-877C-7B665B03AE72}"/>
                </a:ext>
              </a:extLst>
            </p:cNvPr>
            <p:cNvSpPr txBox="1"/>
            <p:nvPr/>
          </p:nvSpPr>
          <p:spPr>
            <a:xfrm>
              <a:off x="2004676" y="2840213"/>
              <a:ext cx="1866448" cy="5536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1. Query</a:t>
              </a:r>
              <a:endParaRPr lang="en-US" sz="24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0053994-8ECC-41E3-B72E-B2691C3FCDF4}"/>
                </a:ext>
              </a:extLst>
            </p:cNvPr>
            <p:cNvSpPr txBox="1"/>
            <p:nvPr/>
          </p:nvSpPr>
          <p:spPr>
            <a:xfrm>
              <a:off x="6650351" y="2805560"/>
              <a:ext cx="5265336" cy="4798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2. </a:t>
              </a:r>
              <a:r>
                <a:rPr lang="en-US" sz="2000" dirty="0">
                  <a:solidFill>
                    <a:prstClr val="black"/>
                  </a:solidFill>
                  <a:highlight>
                    <a:srgbClr val="FFFF00"/>
                  </a:highlight>
                  <a:latin typeface="Segoe UI Light" panose="020B0502040204020203" pitchFamily="34" charset="0"/>
                  <a:cs typeface="Segoe UI Light" panose="020B0502040204020203" pitchFamily="34" charset="0"/>
                </a:rPr>
                <a:t>Relevance</a:t>
              </a:r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(Query, Information)</a:t>
              </a:r>
              <a:endParaRPr 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7B8D6D1-1053-434D-90EE-9EA4D7E746A1}"/>
                </a:ext>
              </a:extLst>
            </p:cNvPr>
            <p:cNvSpPr txBox="1"/>
            <p:nvPr/>
          </p:nvSpPr>
          <p:spPr>
            <a:xfrm>
              <a:off x="6650351" y="5795238"/>
              <a:ext cx="5265336" cy="4798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3. Fetch Top Relevant Information</a:t>
              </a:r>
              <a:endParaRPr 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E41B137-210C-4CE3-8044-49EBFD0DEAA8}"/>
                </a:ext>
              </a:extLst>
            </p:cNvPr>
            <p:cNvSpPr txBox="1"/>
            <p:nvPr/>
          </p:nvSpPr>
          <p:spPr>
            <a:xfrm>
              <a:off x="1004837" y="5810753"/>
              <a:ext cx="6613789" cy="4798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4. Show Top Relevant Information</a:t>
              </a:r>
              <a:endParaRPr 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9039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Query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5349BC-6435-40A6-B16C-6C5453B04FD0}"/>
              </a:ext>
            </a:extLst>
          </p:cNvPr>
          <p:cNvSpPr txBox="1"/>
          <p:nvPr/>
        </p:nvSpPr>
        <p:spPr>
          <a:xfrm>
            <a:off x="0" y="70788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B1133D-EF61-4ED8-A0FA-5C98A318CBBE}"/>
              </a:ext>
            </a:extLst>
          </p:cNvPr>
          <p:cNvSpPr txBox="1"/>
          <p:nvPr/>
        </p:nvSpPr>
        <p:spPr>
          <a:xfrm>
            <a:off x="0" y="707886"/>
            <a:ext cx="121920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Relevance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Boolean (AND, OR, …): include the </a:t>
            </a:r>
            <a:r>
              <a:rPr lang="en-US" sz="3200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query</a:t>
            </a: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items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Vector Space: Similarity(</a:t>
            </a:r>
            <a:r>
              <a:rPr lang="en-US" sz="3200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Query</a:t>
            </a: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Vector Rep., Info. Vector Rep.)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…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4D05CC7-2BED-4F75-B227-D60E1DD69189}"/>
              </a:ext>
            </a:extLst>
          </p:cNvPr>
          <p:cNvGrpSpPr>
            <a:grpSpLocks noChangeAspect="1"/>
          </p:cNvGrpSpPr>
          <p:nvPr/>
        </p:nvGrpSpPr>
        <p:grpSpPr>
          <a:xfrm>
            <a:off x="1163247" y="3244017"/>
            <a:ext cx="9781122" cy="2906097"/>
            <a:chOff x="186116" y="2805560"/>
            <a:chExt cx="11729571" cy="3485007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F39CAD2-0064-4A8E-B7B1-E0E006C1AF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86116" y="3355158"/>
              <a:ext cx="2437728" cy="2437728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Human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Information Need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E35D3F5-9813-4D1B-8FC2-26F3C48707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39284" y="3271263"/>
              <a:ext cx="2558280" cy="2558280"/>
            </a:xfrm>
            <a:prstGeom prst="ellipse">
              <a:avLst/>
            </a:prstGeom>
            <a:solidFill>
              <a:srgbClr val="92D05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Information</a:t>
              </a:r>
              <a:endParaRPr lang="en-US" sz="10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9CBC69F-3E19-4578-A290-96F3B74CA0CC}"/>
                </a:ext>
              </a:extLst>
            </p:cNvPr>
            <p:cNvCxnSpPr>
              <a:cxnSpLocks/>
              <a:stCxn id="23" idx="7"/>
              <a:endCxn id="26" idx="1"/>
            </p:cNvCxnSpPr>
            <p:nvPr/>
          </p:nvCxnSpPr>
          <p:spPr>
            <a:xfrm flipV="1">
              <a:off x="2266847" y="3671834"/>
              <a:ext cx="2626367" cy="40321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AD72CD3-1CD4-42B2-9B5A-818B478603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29299" y="3307919"/>
              <a:ext cx="2484967" cy="2484967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Index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chemeClr val="bg1">
                      <a:lumMod val="65000"/>
                    </a:schemeClr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+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chemeClr val="bg1">
                      <a:lumMod val="65000"/>
                    </a:schemeClr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Librarian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714A17D-60E8-4DFD-BCEF-338C1C612576}"/>
                </a:ext>
              </a:extLst>
            </p:cNvPr>
            <p:cNvCxnSpPr>
              <a:cxnSpLocks/>
              <a:stCxn id="26" idx="7"/>
              <a:endCxn id="24" idx="1"/>
            </p:cNvCxnSpPr>
            <p:nvPr/>
          </p:nvCxnSpPr>
          <p:spPr>
            <a:xfrm flipV="1">
              <a:off x="6650351" y="3645914"/>
              <a:ext cx="2863584" cy="25920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C252A01-2916-4AB1-963A-B7E3B70AD4B0}"/>
                </a:ext>
              </a:extLst>
            </p:cNvPr>
            <p:cNvCxnSpPr>
              <a:cxnSpLocks/>
              <a:stCxn id="24" idx="3"/>
              <a:endCxn id="26" idx="5"/>
            </p:cNvCxnSpPr>
            <p:nvPr/>
          </p:nvCxnSpPr>
          <p:spPr>
            <a:xfrm flipH="1" flipV="1">
              <a:off x="6650351" y="5428971"/>
              <a:ext cx="2863584" cy="25921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3819A8A-F97D-4029-B7C2-761A67489A6D}"/>
                </a:ext>
              </a:extLst>
            </p:cNvPr>
            <p:cNvCxnSpPr>
              <a:cxnSpLocks/>
              <a:stCxn id="26" idx="3"/>
              <a:endCxn id="23" idx="5"/>
            </p:cNvCxnSpPr>
            <p:nvPr/>
          </p:nvCxnSpPr>
          <p:spPr>
            <a:xfrm flipH="1">
              <a:off x="2266847" y="5428971"/>
              <a:ext cx="2626367" cy="6918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04D37FF-05E9-46F9-AF2F-82E74D321685}"/>
                </a:ext>
              </a:extLst>
            </p:cNvPr>
            <p:cNvSpPr txBox="1"/>
            <p:nvPr/>
          </p:nvSpPr>
          <p:spPr>
            <a:xfrm>
              <a:off x="2004676" y="2840213"/>
              <a:ext cx="1866448" cy="5536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1. </a:t>
              </a:r>
              <a:r>
                <a:rPr lang="en-US" sz="2400" dirty="0">
                  <a:solidFill>
                    <a:prstClr val="black"/>
                  </a:solidFill>
                  <a:highlight>
                    <a:srgbClr val="FFFF00"/>
                  </a:highlight>
                  <a:latin typeface="Segoe UI Light" panose="020B0502040204020203" pitchFamily="34" charset="0"/>
                  <a:cs typeface="Segoe UI Light" panose="020B0502040204020203" pitchFamily="34" charset="0"/>
                </a:rPr>
                <a:t>Query</a:t>
              </a:r>
              <a:endParaRPr lang="en-US" sz="2400" dirty="0"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CBE2CFD-EC29-4528-B37D-379C5ED6C0F2}"/>
                </a:ext>
              </a:extLst>
            </p:cNvPr>
            <p:cNvSpPr txBox="1"/>
            <p:nvPr/>
          </p:nvSpPr>
          <p:spPr>
            <a:xfrm>
              <a:off x="6650351" y="2805560"/>
              <a:ext cx="5265336" cy="4798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2. Relevance (</a:t>
              </a:r>
              <a:r>
                <a:rPr lang="en-US" sz="2000" dirty="0">
                  <a:solidFill>
                    <a:prstClr val="black"/>
                  </a:solidFill>
                  <a:highlight>
                    <a:srgbClr val="FFFF00"/>
                  </a:highlight>
                  <a:latin typeface="Segoe UI Light" panose="020B0502040204020203" pitchFamily="34" charset="0"/>
                  <a:cs typeface="Segoe UI Light" panose="020B0502040204020203" pitchFamily="34" charset="0"/>
                </a:rPr>
                <a:t>Query</a:t>
              </a:r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, Information)</a:t>
              </a:r>
              <a:endParaRPr 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60556B1-35D2-43D8-9000-6AA7C6B81664}"/>
                </a:ext>
              </a:extLst>
            </p:cNvPr>
            <p:cNvSpPr txBox="1"/>
            <p:nvPr/>
          </p:nvSpPr>
          <p:spPr>
            <a:xfrm>
              <a:off x="6650351" y="5795238"/>
              <a:ext cx="5265336" cy="4798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3. Fetch Top Relevant Information</a:t>
              </a:r>
              <a:endParaRPr 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BEFA74-E3B9-47C4-8BAB-B7BEA6E82108}"/>
                </a:ext>
              </a:extLst>
            </p:cNvPr>
            <p:cNvSpPr txBox="1"/>
            <p:nvPr/>
          </p:nvSpPr>
          <p:spPr>
            <a:xfrm>
              <a:off x="1004837" y="5810753"/>
              <a:ext cx="6613789" cy="4798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4. Show Top Relevant Information</a:t>
              </a:r>
              <a:endParaRPr 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2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Query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5349BC-6435-40A6-B16C-6C5453B04FD0}"/>
              </a:ext>
            </a:extLst>
          </p:cNvPr>
          <p:cNvSpPr txBox="1"/>
          <p:nvPr/>
        </p:nvSpPr>
        <p:spPr>
          <a:xfrm>
            <a:off x="0" y="70788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B1133D-EF61-4ED8-A0FA-5C98A318CBBE}"/>
              </a:ext>
            </a:extLst>
          </p:cNvPr>
          <p:cNvSpPr txBox="1"/>
          <p:nvPr/>
        </p:nvSpPr>
        <p:spPr>
          <a:xfrm>
            <a:off x="0" y="707886"/>
            <a:ext cx="1219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Query </a:t>
            </a: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 Refined Query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 Model: </a:t>
            </a:r>
            <a:r>
              <a:rPr lang="en-US" sz="24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query by a biologist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Temporality: </a:t>
            </a:r>
            <a:r>
              <a:rPr lang="en-US" sz="24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query at year 2021</a:t>
            </a:r>
            <a:endParaRPr lang="en-US" sz="32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Language Gap: </a:t>
            </a:r>
            <a:r>
              <a:rPr lang="en-US" sz="24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by “lost bullet” user means “stray bullet”</a:t>
            </a:r>
            <a:endParaRPr lang="en-US" sz="32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Autocorrection: </a:t>
            </a:r>
            <a:r>
              <a:rPr lang="en-US" sz="24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by “</a:t>
            </a:r>
            <a:r>
              <a:rPr lang="en-US" sz="24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precisn</a:t>
            </a:r>
            <a:r>
              <a:rPr lang="en-US" sz="24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” user means “precision”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24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…</a:t>
            </a:r>
            <a:endParaRPr lang="en-US" sz="32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4D05CC7-2BED-4F75-B227-D60E1DD69189}"/>
              </a:ext>
            </a:extLst>
          </p:cNvPr>
          <p:cNvGrpSpPr>
            <a:grpSpLocks noChangeAspect="1"/>
          </p:cNvGrpSpPr>
          <p:nvPr/>
        </p:nvGrpSpPr>
        <p:grpSpPr>
          <a:xfrm>
            <a:off x="1163247" y="3676637"/>
            <a:ext cx="10694456" cy="2906097"/>
            <a:chOff x="186116" y="2805560"/>
            <a:chExt cx="12824846" cy="3485007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F39CAD2-0064-4A8E-B7B1-E0E006C1AF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86116" y="3355158"/>
              <a:ext cx="2437728" cy="2437728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Human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Information Need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E35D3F5-9813-4D1B-8FC2-26F3C48707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39284" y="3271263"/>
              <a:ext cx="2558280" cy="2558280"/>
            </a:xfrm>
            <a:prstGeom prst="ellipse">
              <a:avLst/>
            </a:prstGeom>
            <a:solidFill>
              <a:srgbClr val="92D05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Information</a:t>
              </a:r>
              <a:endParaRPr lang="en-US" sz="1000" dirty="0">
                <a:solidFill>
                  <a:srgbClr val="015A9C"/>
                </a:solidFill>
                <a:latin typeface="Bookman Old Style" panose="02050604050505020204" pitchFamily="18" charset="0"/>
                <a:ea typeface="+mj-ea"/>
                <a:cs typeface="+mj-cs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9CBC69F-3E19-4578-A290-96F3B74CA0CC}"/>
                </a:ext>
              </a:extLst>
            </p:cNvPr>
            <p:cNvCxnSpPr>
              <a:cxnSpLocks/>
              <a:stCxn id="23" idx="7"/>
              <a:endCxn id="26" idx="1"/>
            </p:cNvCxnSpPr>
            <p:nvPr/>
          </p:nvCxnSpPr>
          <p:spPr>
            <a:xfrm flipV="1">
              <a:off x="2266847" y="3671834"/>
              <a:ext cx="2626367" cy="40321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AD72CD3-1CD4-42B2-9B5A-818B478603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29299" y="3307919"/>
              <a:ext cx="2484967" cy="2484967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  <a:ln w="25400">
              <a:solidFill>
                <a:srgbClr val="005A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015A9C"/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Index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chemeClr val="bg1">
                      <a:lumMod val="65000"/>
                    </a:schemeClr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+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chemeClr val="bg1">
                      <a:lumMod val="65000"/>
                    </a:schemeClr>
                  </a:solidFill>
                  <a:latin typeface="Bookman Old Style" panose="02050604050505020204" pitchFamily="18" charset="0"/>
                  <a:ea typeface="+mj-ea"/>
                  <a:cs typeface="+mj-cs"/>
                </a:rPr>
                <a:t>Librarian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714A17D-60E8-4DFD-BCEF-338C1C612576}"/>
                </a:ext>
              </a:extLst>
            </p:cNvPr>
            <p:cNvCxnSpPr>
              <a:cxnSpLocks/>
              <a:stCxn id="26" idx="7"/>
              <a:endCxn id="24" idx="1"/>
            </p:cNvCxnSpPr>
            <p:nvPr/>
          </p:nvCxnSpPr>
          <p:spPr>
            <a:xfrm flipV="1">
              <a:off x="6650351" y="3645914"/>
              <a:ext cx="2863584" cy="25920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C252A01-2916-4AB1-963A-B7E3B70AD4B0}"/>
                </a:ext>
              </a:extLst>
            </p:cNvPr>
            <p:cNvCxnSpPr>
              <a:cxnSpLocks/>
              <a:stCxn id="24" idx="3"/>
              <a:endCxn id="26" idx="5"/>
            </p:cNvCxnSpPr>
            <p:nvPr/>
          </p:nvCxnSpPr>
          <p:spPr>
            <a:xfrm flipH="1" flipV="1">
              <a:off x="6650351" y="5428971"/>
              <a:ext cx="2863584" cy="25921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3819A8A-F97D-4029-B7C2-761A67489A6D}"/>
                </a:ext>
              </a:extLst>
            </p:cNvPr>
            <p:cNvCxnSpPr>
              <a:cxnSpLocks/>
              <a:stCxn id="26" idx="3"/>
              <a:endCxn id="23" idx="5"/>
            </p:cNvCxnSpPr>
            <p:nvPr/>
          </p:nvCxnSpPr>
          <p:spPr>
            <a:xfrm flipH="1">
              <a:off x="2266847" y="5428971"/>
              <a:ext cx="2626367" cy="6918"/>
            </a:xfrm>
            <a:prstGeom prst="straightConnector1">
              <a:avLst/>
            </a:prstGeom>
            <a:ln w="31750">
              <a:prstDash val="dash"/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04D37FF-05E9-46F9-AF2F-82E74D321685}"/>
                </a:ext>
              </a:extLst>
            </p:cNvPr>
            <p:cNvSpPr txBox="1"/>
            <p:nvPr/>
          </p:nvSpPr>
          <p:spPr>
            <a:xfrm>
              <a:off x="2004676" y="2840213"/>
              <a:ext cx="1866448" cy="5536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1. </a:t>
              </a:r>
              <a:r>
                <a:rPr lang="en-US" sz="2400" dirty="0">
                  <a:solidFill>
                    <a:prstClr val="black"/>
                  </a:solidFill>
                  <a:highlight>
                    <a:srgbClr val="FFFF00"/>
                  </a:highlight>
                  <a:latin typeface="Segoe UI Light" panose="020B0502040204020203" pitchFamily="34" charset="0"/>
                  <a:cs typeface="Segoe UI Light" panose="020B0502040204020203" pitchFamily="34" charset="0"/>
                </a:rPr>
                <a:t>Query</a:t>
              </a:r>
              <a:endParaRPr lang="en-US" sz="2400" dirty="0"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CBE2CFD-EC29-4528-B37D-379C5ED6C0F2}"/>
                </a:ext>
              </a:extLst>
            </p:cNvPr>
            <p:cNvSpPr txBox="1"/>
            <p:nvPr/>
          </p:nvSpPr>
          <p:spPr>
            <a:xfrm>
              <a:off x="6650351" y="2805560"/>
              <a:ext cx="6360611" cy="4798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2. Relevance (</a:t>
              </a:r>
              <a:r>
                <a:rPr lang="en-US" sz="2000" dirty="0">
                  <a:solidFill>
                    <a:prstClr val="black"/>
                  </a:solidFill>
                  <a:highlight>
                    <a:srgbClr val="FFFF00"/>
                  </a:highlight>
                  <a:latin typeface="Segoe UI Light" panose="020B0502040204020203" pitchFamily="34" charset="0"/>
                  <a:cs typeface="Segoe UI Light" panose="020B0502040204020203" pitchFamily="34" charset="0"/>
                </a:rPr>
                <a:t>Refined</a:t>
              </a:r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Query, Information)</a:t>
              </a:r>
              <a:endParaRPr 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60556B1-35D2-43D8-9000-6AA7C6B81664}"/>
                </a:ext>
              </a:extLst>
            </p:cNvPr>
            <p:cNvSpPr txBox="1"/>
            <p:nvPr/>
          </p:nvSpPr>
          <p:spPr>
            <a:xfrm>
              <a:off x="6650351" y="5795238"/>
              <a:ext cx="5265336" cy="4798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3. Fetch Top Relevant Information</a:t>
              </a:r>
              <a:endParaRPr 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BEFA74-E3B9-47C4-8BAB-B7BEA6E82108}"/>
                </a:ext>
              </a:extLst>
            </p:cNvPr>
            <p:cNvSpPr txBox="1"/>
            <p:nvPr/>
          </p:nvSpPr>
          <p:spPr>
            <a:xfrm>
              <a:off x="1004837" y="5810753"/>
              <a:ext cx="6613789" cy="4798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prstClr val="black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4. Show Top Relevant Information</a:t>
              </a:r>
              <a:endParaRPr 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1208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0DF9A2-A86B-4CA9-B91F-4C7626DFC30A}"/>
              </a:ext>
            </a:extLst>
          </p:cNvPr>
          <p:cNvCxnSpPr>
            <a:cxnSpLocks/>
          </p:cNvCxnSpPr>
          <p:nvPr/>
        </p:nvCxnSpPr>
        <p:spPr>
          <a:xfrm>
            <a:off x="1092661" y="3886552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2675359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2172052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1239545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5349BC-6435-40A6-B16C-6C5453B04FD0}"/>
              </a:ext>
            </a:extLst>
          </p:cNvPr>
          <p:cNvSpPr txBox="1"/>
          <p:nvPr/>
        </p:nvSpPr>
        <p:spPr>
          <a:xfrm>
            <a:off x="0" y="707886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B1133D-EF61-4ED8-A0FA-5C98A318CBBE}"/>
              </a:ext>
            </a:extLst>
          </p:cNvPr>
          <p:cNvSpPr txBox="1"/>
          <p:nvPr/>
        </p:nvSpPr>
        <p:spPr>
          <a:xfrm>
            <a:off x="0" y="707886"/>
            <a:ext cx="12192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Query Refinement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Expansion: </a:t>
            </a:r>
            <a:r>
              <a:rPr lang="en-US" sz="28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adding new words to original query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Reduction: </a:t>
            </a:r>
            <a:r>
              <a:rPr lang="en-US" sz="28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removing words of original query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Replacement: </a:t>
            </a:r>
            <a:r>
              <a:rPr lang="en-US" sz="28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replacing words of original query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Mixed  Pipeline of Changes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816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-78658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55BE6760-BC3A-4227-A515-08735F308A7A}"/>
              </a:ext>
            </a:extLst>
          </p:cNvPr>
          <p:cNvSpPr>
            <a:spLocks noChangeAspect="1"/>
          </p:cNvSpPr>
          <p:nvPr/>
        </p:nvSpPr>
        <p:spPr>
          <a:xfrm>
            <a:off x="4296000" y="1708555"/>
            <a:ext cx="3600000" cy="3600000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9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Information Need</a:t>
            </a:r>
          </a:p>
        </p:txBody>
      </p:sp>
    </p:spTree>
    <p:extLst>
      <p:ext uri="{BB962C8B-B14F-4D97-AF65-F5344CB8AC3E}">
        <p14:creationId xmlns:p14="http://schemas.microsoft.com/office/powerpoint/2010/main" val="30297964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0DF9A2-A86B-4CA9-B91F-4C7626DFC30A}"/>
              </a:ext>
            </a:extLst>
          </p:cNvPr>
          <p:cNvCxnSpPr>
            <a:cxnSpLocks/>
          </p:cNvCxnSpPr>
          <p:nvPr/>
        </p:nvCxnSpPr>
        <p:spPr>
          <a:xfrm>
            <a:off x="1092661" y="3886552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2675359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Learn to Refine Query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2172052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4821567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0DF9A2-A86B-4CA9-B91F-4C7626DFC30A}"/>
              </a:ext>
            </a:extLst>
          </p:cNvPr>
          <p:cNvCxnSpPr>
            <a:cxnSpLocks/>
          </p:cNvCxnSpPr>
          <p:nvPr/>
        </p:nvCxnSpPr>
        <p:spPr>
          <a:xfrm>
            <a:off x="1092661" y="3886552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2675359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2172052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3466529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Given a training set of pairs of (q, q’)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q’ = Refined(q) 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q’ retrieves more relevant information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q’ retrieves more relevant information </a:t>
            </a:r>
            <a:r>
              <a:rPr lang="en-US" sz="4000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in order</a:t>
            </a: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We can train a translation from q to q’: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seq2seq model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seq2seq model with attention</a:t>
            </a:r>
          </a:p>
        </p:txBody>
      </p:sp>
    </p:spTree>
    <p:extLst>
      <p:ext uri="{BB962C8B-B14F-4D97-AF65-F5344CB8AC3E}">
        <p14:creationId xmlns:p14="http://schemas.microsoft.com/office/powerpoint/2010/main" val="39904966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Given a training set of pairs of (q, q’)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q’ = Refined(q) 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q’ retrieves more relevant information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q’ retrieves more relevant information </a:t>
            </a:r>
            <a:r>
              <a:rPr lang="en-US" sz="4000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in order</a:t>
            </a: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28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Need: “a bullet that hit a person unintentionally”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214FCE94-562C-4F94-8C12-68727D15BD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979401"/>
              </p:ext>
            </p:extLst>
          </p:nvPr>
        </p:nvGraphicFramePr>
        <p:xfrm>
          <a:off x="0" y="4630815"/>
          <a:ext cx="12192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0013">
                  <a:extLst>
                    <a:ext uri="{9D8B030D-6E8A-4147-A177-3AD203B41FA5}">
                      <a16:colId xmlns:a16="http://schemas.microsoft.com/office/drawing/2014/main" val="862694759"/>
                    </a:ext>
                  </a:extLst>
                </a:gridCol>
                <a:gridCol w="3637935">
                  <a:extLst>
                    <a:ext uri="{9D8B030D-6E8A-4147-A177-3AD203B41FA5}">
                      <a16:colId xmlns:a16="http://schemas.microsoft.com/office/drawing/2014/main" val="174851777"/>
                    </a:ext>
                  </a:extLst>
                </a:gridCol>
                <a:gridCol w="5624053">
                  <a:extLst>
                    <a:ext uri="{9D8B030D-6E8A-4147-A177-3AD203B41FA5}">
                      <a16:colId xmlns:a16="http://schemas.microsoft.com/office/drawing/2014/main" val="2531242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q: “lost bullet”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q’: “stray bullet”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Relevant Information in order of relevance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74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D4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D1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D1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6935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D2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D2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6411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D9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D4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655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D7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D8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D4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220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2496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Metrics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Set Retrieval: </a:t>
            </a: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</a:t>
            </a: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lassification of relevant vs. non-relevant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Precision, Recall, F-measure, Success (Hit) ratio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Ranked Retrieval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RR, AP, </a:t>
            </a:r>
            <a:r>
              <a:rPr lang="en-US" sz="32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nDCG</a:t>
            </a:r>
            <a:endParaRPr lang="en-US" sz="32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214FCE94-562C-4F94-8C12-68727D15BDC1}"/>
              </a:ext>
            </a:extLst>
          </p:cNvPr>
          <p:cNvGraphicFramePr>
            <a:graphicFrameLocks noGrp="1"/>
          </p:cNvGraphicFramePr>
          <p:nvPr/>
        </p:nvGraphicFramePr>
        <p:xfrm>
          <a:off x="0" y="4630815"/>
          <a:ext cx="12192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0013">
                  <a:extLst>
                    <a:ext uri="{9D8B030D-6E8A-4147-A177-3AD203B41FA5}">
                      <a16:colId xmlns:a16="http://schemas.microsoft.com/office/drawing/2014/main" val="862694759"/>
                    </a:ext>
                  </a:extLst>
                </a:gridCol>
                <a:gridCol w="3637935">
                  <a:extLst>
                    <a:ext uri="{9D8B030D-6E8A-4147-A177-3AD203B41FA5}">
                      <a16:colId xmlns:a16="http://schemas.microsoft.com/office/drawing/2014/main" val="174851777"/>
                    </a:ext>
                  </a:extLst>
                </a:gridCol>
                <a:gridCol w="5624053">
                  <a:extLst>
                    <a:ext uri="{9D8B030D-6E8A-4147-A177-3AD203B41FA5}">
                      <a16:colId xmlns:a16="http://schemas.microsoft.com/office/drawing/2014/main" val="2531242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q: “lost bullet”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q’: “stray bullet”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Relevant Information in order of relevance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74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D4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D1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D1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6935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D2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D2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6411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D9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D4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655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D7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D8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D4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22093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B586BD3-1A7C-483E-AB69-BA141733CF5B}"/>
              </a:ext>
            </a:extLst>
          </p:cNvPr>
          <p:cNvSpPr/>
          <p:nvPr/>
        </p:nvSpPr>
        <p:spPr>
          <a:xfrm>
            <a:off x="6908799" y="3039305"/>
            <a:ext cx="4702629" cy="1021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Relevance Judgment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5051D53-EB4E-485D-B7A8-EB3ECBF45FBB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260114" y="4061020"/>
            <a:ext cx="14515" cy="569795"/>
          </a:xfrm>
          <a:prstGeom prst="straightConnector1">
            <a:avLst/>
          </a:prstGeom>
          <a:ln w="28575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3291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Metrics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Set Retrieval: </a:t>
            </a: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</a:t>
            </a: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lassification of relevant vs. non-relevant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Precision, Recall, F-measure, Success (Hit) ratio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Ranked Retrieval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32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RR, AP, </a:t>
            </a:r>
            <a:r>
              <a:rPr lang="en-US" sz="32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nDCG</a:t>
            </a:r>
            <a:endParaRPr lang="en-US" sz="32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214FCE94-562C-4F94-8C12-68727D15BDC1}"/>
              </a:ext>
            </a:extLst>
          </p:cNvPr>
          <p:cNvGraphicFramePr>
            <a:graphicFrameLocks noGrp="1"/>
          </p:cNvGraphicFramePr>
          <p:nvPr/>
        </p:nvGraphicFramePr>
        <p:xfrm>
          <a:off x="0" y="4630815"/>
          <a:ext cx="12192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0013">
                  <a:extLst>
                    <a:ext uri="{9D8B030D-6E8A-4147-A177-3AD203B41FA5}">
                      <a16:colId xmlns:a16="http://schemas.microsoft.com/office/drawing/2014/main" val="862694759"/>
                    </a:ext>
                  </a:extLst>
                </a:gridCol>
                <a:gridCol w="3637935">
                  <a:extLst>
                    <a:ext uri="{9D8B030D-6E8A-4147-A177-3AD203B41FA5}">
                      <a16:colId xmlns:a16="http://schemas.microsoft.com/office/drawing/2014/main" val="174851777"/>
                    </a:ext>
                  </a:extLst>
                </a:gridCol>
                <a:gridCol w="5624053">
                  <a:extLst>
                    <a:ext uri="{9D8B030D-6E8A-4147-A177-3AD203B41FA5}">
                      <a16:colId xmlns:a16="http://schemas.microsoft.com/office/drawing/2014/main" val="25312426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q: “lost bullet”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q’: “stray bullet”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Relevant Information in order of relevance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74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D4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D1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D1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6935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D2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D2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6411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D9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D4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D3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655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D7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D8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Segoe UI Light" panose="020B0502040204020203" pitchFamily="34" charset="0"/>
                          <a:cs typeface="Segoe UI Light" panose="020B0502040204020203" pitchFamily="34" charset="0"/>
                        </a:rPr>
                        <a:t>D4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220939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187067A-AAA0-4C12-8060-70ACDACAAE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7"/>
          <a:stretch/>
        </p:blipFill>
        <p:spPr>
          <a:xfrm>
            <a:off x="2089131" y="1086365"/>
            <a:ext cx="7715250" cy="46577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D0061B-2D97-4BC8-9135-94E171862D70}"/>
              </a:ext>
            </a:extLst>
          </p:cNvPr>
          <p:cNvSpPr txBox="1"/>
          <p:nvPr/>
        </p:nvSpPr>
        <p:spPr>
          <a:xfrm>
            <a:off x="2089131" y="5234749"/>
            <a:ext cx="77916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https://ils.unc.edu/courses/2013_spring/inls509_001/lectures/10-EvaluationMetrics.pdf</a:t>
            </a:r>
          </a:p>
        </p:txBody>
      </p:sp>
    </p:spTree>
    <p:extLst>
      <p:ext uri="{BB962C8B-B14F-4D97-AF65-F5344CB8AC3E}">
        <p14:creationId xmlns:p14="http://schemas.microsoft.com/office/powerpoint/2010/main" val="2066067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Given a training set of pairs of (q, q’)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From where?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Manual creation of dataset</a:t>
            </a:r>
            <a:r>
              <a:rPr lang="en-US" sz="4000" i="1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2805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Scenario: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Within a short time period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User tries to find relevant information until she satisfies</a:t>
            </a:r>
          </a:p>
        </p:txBody>
      </p:sp>
    </p:spTree>
    <p:extLst>
      <p:ext uri="{BB962C8B-B14F-4D97-AF65-F5344CB8AC3E}">
        <p14:creationId xmlns:p14="http://schemas.microsoft.com/office/powerpoint/2010/main" val="28295847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Scenario: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Within a short time period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User tries to find relevant information until she satisfies</a:t>
            </a:r>
          </a:p>
          <a:p>
            <a:pPr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1- Start with a </a:t>
            </a:r>
            <a:r>
              <a:rPr lang="en-US" sz="3600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naïve query </a:t>
            </a: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about her information need</a:t>
            </a:r>
          </a:p>
          <a:p>
            <a:pPr>
              <a:defRPr/>
            </a:pPr>
            <a:endParaRPr lang="en-US" sz="36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0858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Scenario: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Within a short time period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User tries to find relevant information until she satisfies</a:t>
            </a:r>
          </a:p>
          <a:p>
            <a:pPr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1- Start with a naïve query about her information need</a:t>
            </a:r>
          </a:p>
          <a:p>
            <a:pPr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2- If </a:t>
            </a:r>
            <a:r>
              <a:rPr lang="en-US" sz="3600" dirty="0">
                <a:solidFill>
                  <a:prstClr val="black"/>
                </a:solidFill>
                <a:highlight>
                  <a:srgbClr val="00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she sees relevant information</a:t>
            </a: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she </a:t>
            </a:r>
            <a:r>
              <a:rPr lang="en-US" sz="3600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clicks on it</a:t>
            </a:r>
          </a:p>
          <a:p>
            <a:pPr algn="ctr">
              <a:defRPr/>
            </a:pPr>
            <a:endParaRPr lang="en-US" sz="3200" dirty="0">
              <a:solidFill>
                <a:prstClr val="black"/>
              </a:solidFill>
              <a:highlight>
                <a:srgbClr val="FFFF00"/>
              </a:highligh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defRPr/>
            </a:pPr>
            <a:r>
              <a:rPr lang="en-US" sz="3200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The truth about relevance and its order are captured by the user!</a:t>
            </a:r>
          </a:p>
        </p:txBody>
      </p:sp>
    </p:spTree>
    <p:extLst>
      <p:ext uri="{BB962C8B-B14F-4D97-AF65-F5344CB8AC3E}">
        <p14:creationId xmlns:p14="http://schemas.microsoft.com/office/powerpoint/2010/main" val="692424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-78658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55BE6760-BC3A-4227-A515-08735F308A7A}"/>
              </a:ext>
            </a:extLst>
          </p:cNvPr>
          <p:cNvSpPr>
            <a:spLocks noChangeAspect="1"/>
          </p:cNvSpPr>
          <p:nvPr/>
        </p:nvSpPr>
        <p:spPr>
          <a:xfrm>
            <a:off x="1002194" y="2824747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Information Need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47CBA4-945A-4EC9-B9AA-13202DE69488}"/>
              </a:ext>
            </a:extLst>
          </p:cNvPr>
          <p:cNvSpPr>
            <a:spLocks noChangeAspect="1"/>
          </p:cNvSpPr>
          <p:nvPr/>
        </p:nvSpPr>
        <p:spPr>
          <a:xfrm>
            <a:off x="6096000" y="1142924"/>
            <a:ext cx="5321824" cy="5321824"/>
          </a:xfrm>
          <a:prstGeom prst="ellipse">
            <a:avLst/>
          </a:prstGeom>
          <a:solidFill>
            <a:srgbClr val="92D05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Information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D193380-4219-430A-A262-248A9B692B37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2957949" y="3802625"/>
            <a:ext cx="3138051" cy="1211"/>
          </a:xfrm>
          <a:prstGeom prst="straightConnector1">
            <a:avLst/>
          </a:prstGeom>
          <a:ln w="31750">
            <a:prstDash val="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4D3381F-8087-4CAE-8D63-694D8E7820E9}"/>
              </a:ext>
            </a:extLst>
          </p:cNvPr>
          <p:cNvSpPr txBox="1"/>
          <p:nvPr/>
        </p:nvSpPr>
        <p:spPr>
          <a:xfrm>
            <a:off x="3333135" y="3371881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065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Scenario: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Within a short time period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- User tries to find relevant information until she satisfies</a:t>
            </a:r>
          </a:p>
          <a:p>
            <a:pPr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1- Start with a naïve query about her information need</a:t>
            </a:r>
          </a:p>
          <a:p>
            <a:pPr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2- If she sees relevant information, she clicks on it</a:t>
            </a:r>
          </a:p>
          <a:p>
            <a:pPr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3- She </a:t>
            </a:r>
            <a:r>
              <a:rPr lang="en-US" sz="3600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refine the query </a:t>
            </a: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to find more relevant information</a:t>
            </a:r>
          </a:p>
        </p:txBody>
      </p:sp>
    </p:spTree>
    <p:extLst>
      <p:ext uri="{BB962C8B-B14F-4D97-AF65-F5344CB8AC3E}">
        <p14:creationId xmlns:p14="http://schemas.microsoft.com/office/powerpoint/2010/main" val="22670476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Conversational Search</a:t>
            </a:r>
          </a:p>
        </p:txBody>
      </p:sp>
    </p:spTree>
    <p:extLst>
      <p:ext uri="{BB962C8B-B14F-4D97-AF65-F5344CB8AC3E}">
        <p14:creationId xmlns:p14="http://schemas.microsoft.com/office/powerpoint/2010/main" val="35835165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6CC7910-425B-4CA2-A2C0-F0BE98568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022" y="922515"/>
            <a:ext cx="10191467" cy="686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263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6CC7910-425B-4CA2-A2C0-F0BE985684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022" y="922515"/>
            <a:ext cx="10191467" cy="68678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71F8DFF-9E0C-49BB-B454-D4631F3020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8225" y="922515"/>
            <a:ext cx="92627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3798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6CC7910-425B-4CA2-A2C0-F0BE985684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022" y="922515"/>
            <a:ext cx="10191467" cy="68678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71F8DFF-9E0C-49BB-B454-D4631F3020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87891" y="922515"/>
            <a:ext cx="926275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2321EF-DBDC-4BFF-8D1E-09DAB4F15D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1721" y="922515"/>
            <a:ext cx="8088923" cy="593548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F42C7B7-247A-4644-8DED-91C7DFDF6BC9}"/>
              </a:ext>
            </a:extLst>
          </p:cNvPr>
          <p:cNvSpPr/>
          <p:nvPr/>
        </p:nvSpPr>
        <p:spPr>
          <a:xfrm>
            <a:off x="3224980" y="604280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9316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6CC7910-425B-4CA2-A2C0-F0BE985684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022" y="922515"/>
            <a:ext cx="10191467" cy="68678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71F8DFF-9E0C-49BB-B454-D4631F3020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87891" y="922515"/>
            <a:ext cx="926275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2321EF-DBDC-4BFF-8D1E-09DAB4F15D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1721" y="922515"/>
            <a:ext cx="8088923" cy="593548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F42C7B7-247A-4644-8DED-91C7DFDF6BC9}"/>
              </a:ext>
            </a:extLst>
          </p:cNvPr>
          <p:cNvSpPr/>
          <p:nvPr/>
        </p:nvSpPr>
        <p:spPr>
          <a:xfrm>
            <a:off x="3224980" y="604280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76B0EB-765E-4A19-B02C-DDD1E5A5D05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32304"/>
          <a:stretch/>
        </p:blipFill>
        <p:spPr>
          <a:xfrm>
            <a:off x="4110989" y="912683"/>
            <a:ext cx="6626050" cy="46425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464CB8-1739-471F-BCF5-9F50420D61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26133" y="3150040"/>
            <a:ext cx="6177609" cy="2892759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8C75FB3A-1AB8-4176-A75D-08E2BE349DF7}"/>
              </a:ext>
            </a:extLst>
          </p:cNvPr>
          <p:cNvSpPr/>
          <p:nvPr/>
        </p:nvSpPr>
        <p:spPr>
          <a:xfrm>
            <a:off x="4275557" y="483318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487A28-765D-4644-ADE6-0CFCAEE0E9B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45140" y="4666389"/>
            <a:ext cx="5733433" cy="126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2132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6CC7910-425B-4CA2-A2C0-F0BE985684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1022" y="922515"/>
            <a:ext cx="10191467" cy="68678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71F8DFF-9E0C-49BB-B454-D4631F3020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87891" y="922515"/>
            <a:ext cx="926275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2321EF-DBDC-4BFF-8D1E-09DAB4F15D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1721" y="922515"/>
            <a:ext cx="8088923" cy="593548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F42C7B7-247A-4644-8DED-91C7DFDF6BC9}"/>
              </a:ext>
            </a:extLst>
          </p:cNvPr>
          <p:cNvSpPr/>
          <p:nvPr/>
        </p:nvSpPr>
        <p:spPr>
          <a:xfrm>
            <a:off x="3224980" y="604280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76B0EB-765E-4A19-B02C-DDD1E5A5D05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Blur/>
                    </a14:imgEffect>
                  </a14:imgLayer>
                </a14:imgProps>
              </a:ext>
            </a:extLst>
          </a:blip>
          <a:srcRect b="32304"/>
          <a:stretch/>
        </p:blipFill>
        <p:spPr>
          <a:xfrm>
            <a:off x="4110989" y="912683"/>
            <a:ext cx="6626050" cy="46425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464CB8-1739-471F-BCF5-9F50420D61C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26133" y="3150040"/>
            <a:ext cx="6177609" cy="2892759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8C75FB3A-1AB8-4176-A75D-08E2BE349DF7}"/>
              </a:ext>
            </a:extLst>
          </p:cNvPr>
          <p:cNvSpPr/>
          <p:nvPr/>
        </p:nvSpPr>
        <p:spPr>
          <a:xfrm>
            <a:off x="4275557" y="483318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487A28-765D-4644-ADE6-0CFCAEE0E9B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45140" y="4666389"/>
            <a:ext cx="5733433" cy="12690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24320BC-A99C-4161-9720-81238804E2C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467800" y="912683"/>
            <a:ext cx="8239125" cy="6438900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863B182A-8A52-43A7-A49C-8E8E709C3E34}"/>
              </a:ext>
            </a:extLst>
          </p:cNvPr>
          <p:cNvSpPr/>
          <p:nvPr/>
        </p:nvSpPr>
        <p:spPr>
          <a:xfrm>
            <a:off x="6934810" y="465350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9FC23B6-7941-48A7-A944-C8321EF3D646}"/>
              </a:ext>
            </a:extLst>
          </p:cNvPr>
          <p:cNvSpPr/>
          <p:nvPr/>
        </p:nvSpPr>
        <p:spPr>
          <a:xfrm>
            <a:off x="6934810" y="289789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7484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The first query </a:t>
            </a: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 q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The last query  q’</a:t>
            </a:r>
          </a:p>
          <a:p>
            <a:pPr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We assume the retrieve information for q’ is better than q. Why? Because the user quit the search</a:t>
            </a:r>
            <a:r>
              <a:rPr lang="en-US" sz="4000" i="1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! </a:t>
            </a:r>
          </a:p>
        </p:txBody>
      </p:sp>
    </p:spTree>
    <p:extLst>
      <p:ext uri="{BB962C8B-B14F-4D97-AF65-F5344CB8AC3E}">
        <p14:creationId xmlns:p14="http://schemas.microsoft.com/office/powerpoint/2010/main" val="2132058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485900" lvl="2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AOL </a:t>
            </a:r>
          </a:p>
          <a:p>
            <a:pPr marL="1485900" lvl="2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MSMARCO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2DD885-39DC-40A1-8161-9E9C2798A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962" y="4619625"/>
            <a:ext cx="4105275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6545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D4F2DC-5190-40D5-BF75-0DCE58808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420" y="1029830"/>
            <a:ext cx="8260671" cy="30723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9EBFAB-9003-4043-A56E-D26933BE4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670" y="4102177"/>
            <a:ext cx="8804514" cy="227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318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-78658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Library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55BE6760-BC3A-4227-A515-08735F308A7A}"/>
              </a:ext>
            </a:extLst>
          </p:cNvPr>
          <p:cNvSpPr>
            <a:spLocks noChangeAspect="1"/>
          </p:cNvSpPr>
          <p:nvPr/>
        </p:nvSpPr>
        <p:spPr>
          <a:xfrm>
            <a:off x="774176" y="2811717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Information Need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47CBA4-945A-4EC9-B9AA-13202DE69488}"/>
              </a:ext>
            </a:extLst>
          </p:cNvPr>
          <p:cNvSpPr>
            <a:spLocks noChangeAspect="1"/>
          </p:cNvSpPr>
          <p:nvPr/>
        </p:nvSpPr>
        <p:spPr>
          <a:xfrm>
            <a:off x="6096000" y="1128684"/>
            <a:ext cx="5321824" cy="5321824"/>
          </a:xfrm>
          <a:prstGeom prst="ellipse">
            <a:avLst/>
          </a:prstGeom>
          <a:solidFill>
            <a:srgbClr val="92D05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Library</a:t>
            </a:r>
          </a:p>
          <a:p>
            <a:pPr algn="ctr">
              <a:defRPr/>
            </a:pPr>
            <a:r>
              <a:rPr lang="en-US" sz="28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Mainly Documents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15A9C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D943FEE-DD13-4883-93F4-CB62E175E753}"/>
              </a:ext>
            </a:extLst>
          </p:cNvPr>
          <p:cNvSpPr>
            <a:spLocks noChangeAspect="1"/>
          </p:cNvSpPr>
          <p:nvPr/>
        </p:nvSpPr>
        <p:spPr>
          <a:xfrm>
            <a:off x="4488858" y="2811718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Librarian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B89DEE-28BD-4461-9EA3-4890068133FB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2729931" y="3763296"/>
            <a:ext cx="1758927" cy="26300"/>
          </a:xfrm>
          <a:prstGeom prst="straightConnector1">
            <a:avLst/>
          </a:prstGeom>
          <a:ln w="31750">
            <a:prstDash val="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9A40621-67C1-4E3E-92F9-BC39838755B3}"/>
              </a:ext>
            </a:extLst>
          </p:cNvPr>
          <p:cNvSpPr txBox="1"/>
          <p:nvPr/>
        </p:nvSpPr>
        <p:spPr>
          <a:xfrm rot="20688840">
            <a:off x="3001398" y="2183155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C33312-918D-4D8A-8F84-844FE9C316AD}"/>
              </a:ext>
            </a:extLst>
          </p:cNvPr>
          <p:cNvCxnSpPr>
            <a:cxnSpLocks/>
            <a:stCxn id="5" idx="7"/>
            <a:endCxn id="6" idx="1"/>
          </p:cNvCxnSpPr>
          <p:nvPr/>
        </p:nvCxnSpPr>
        <p:spPr>
          <a:xfrm flipV="1">
            <a:off x="2443517" y="1908047"/>
            <a:ext cx="4431846" cy="1190084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27159E-120E-4665-A804-0128B786BC80}"/>
              </a:ext>
            </a:extLst>
          </p:cNvPr>
          <p:cNvCxnSpPr>
            <a:cxnSpLocks/>
            <a:stCxn id="5" idx="5"/>
            <a:endCxn id="6" idx="3"/>
          </p:cNvCxnSpPr>
          <p:nvPr/>
        </p:nvCxnSpPr>
        <p:spPr>
          <a:xfrm>
            <a:off x="2443517" y="4481058"/>
            <a:ext cx="4431846" cy="1190087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F35E681-6E0E-4A61-B5CF-1AD6BD2601B5}"/>
              </a:ext>
            </a:extLst>
          </p:cNvPr>
          <p:cNvSpPr txBox="1"/>
          <p:nvPr/>
        </p:nvSpPr>
        <p:spPr>
          <a:xfrm rot="902645">
            <a:off x="2921899" y="4945769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EAB2C1C-9FC9-4D1F-8DAB-C24C33FF81A3}"/>
              </a:ext>
            </a:extLst>
          </p:cNvPr>
          <p:cNvSpPr txBox="1"/>
          <p:nvPr/>
        </p:nvSpPr>
        <p:spPr>
          <a:xfrm>
            <a:off x="3209224" y="3348460"/>
            <a:ext cx="13993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587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The first query </a:t>
            </a: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 q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The last query  q’</a:t>
            </a:r>
          </a:p>
          <a:p>
            <a:pPr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We assume the retrieve information for q’ is better than q. Why? Because the user quit the search</a:t>
            </a:r>
            <a:r>
              <a:rPr lang="en-US" sz="4000" i="1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! </a:t>
            </a:r>
          </a:p>
          <a:p>
            <a:pPr algn="ctr">
              <a:defRPr/>
            </a:pPr>
            <a:r>
              <a:rPr lang="en-US" sz="4000" i="1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was she satisfied when quit?!</a:t>
            </a:r>
            <a:endParaRPr lang="en-US" sz="3600" i="1" dirty="0">
              <a:solidFill>
                <a:prstClr val="black"/>
              </a:solidFill>
              <a:highlight>
                <a:srgbClr val="FFFF00"/>
              </a:highligh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5648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The first query </a:t>
            </a: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 q</a:t>
            </a: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The last query  q’</a:t>
            </a:r>
          </a:p>
          <a:p>
            <a:pPr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We assume the retrieve information for q’ is better than q. Why? Because the user quit the search</a:t>
            </a:r>
            <a:r>
              <a:rPr lang="en-US" sz="4000" i="1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! </a:t>
            </a:r>
          </a:p>
          <a:p>
            <a:pPr algn="ctr">
              <a:defRPr/>
            </a:pPr>
            <a:r>
              <a:rPr lang="en-US" sz="4000" i="1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Topic Drift!</a:t>
            </a:r>
            <a:endParaRPr lang="en-US" sz="3600" i="1" dirty="0">
              <a:solidFill>
                <a:prstClr val="black"/>
              </a:solidFill>
              <a:highlight>
                <a:srgbClr val="FFFF00"/>
              </a:highligh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2473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Refinement: Topic Drift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1028700" lvl="1" indent="-571500">
              <a:buFontTx/>
              <a:buChar char="-"/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Users Search Sessions &amp; Click-through</a:t>
            </a:r>
          </a:p>
          <a:p>
            <a:pPr marL="1028700" lvl="1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4F486EF-9EF3-4926-8D8C-A9AEB7D3C0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7035477"/>
              </p:ext>
            </p:extLst>
          </p:nvPr>
        </p:nvGraphicFramePr>
        <p:xfrm>
          <a:off x="0" y="2303234"/>
          <a:ext cx="12192000" cy="4274615"/>
        </p:xfrm>
        <a:graphic>
          <a:graphicData uri="http://schemas.openxmlformats.org/drawingml/2006/table">
            <a:tbl>
              <a:tblPr/>
              <a:tblGrid>
                <a:gridCol w="246743">
                  <a:extLst>
                    <a:ext uri="{9D8B030D-6E8A-4147-A177-3AD203B41FA5}">
                      <a16:colId xmlns:a16="http://schemas.microsoft.com/office/drawing/2014/main" val="3672640869"/>
                    </a:ext>
                  </a:extLst>
                </a:gridCol>
                <a:gridCol w="11945257">
                  <a:extLst>
                    <a:ext uri="{9D8B030D-6E8A-4147-A177-3AD203B41FA5}">
                      <a16:colId xmlns:a16="http://schemas.microsoft.com/office/drawing/2014/main" val="4068994330"/>
                    </a:ext>
                  </a:extLst>
                </a:gridCol>
              </a:tblGrid>
              <a:tr h="42209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#</a:t>
                      </a:r>
                      <a:endParaRPr lang="en-US" sz="32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Session Queries</a:t>
                      </a:r>
                      <a:endParaRPr lang="en-US" sz="32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5731772"/>
                  </a:ext>
                </a:extLst>
              </a:tr>
              <a:tr h="6622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</a:t>
                      </a:r>
                      <a:endParaRPr lang="en-US" sz="32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is </a:t>
                      </a:r>
                      <a:r>
                        <a:rPr lang="en-US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sicily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 part of </a:t>
                      </a:r>
                      <a:r>
                        <a:rPr lang="en-US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italy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]→[is sri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lanka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 part of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africa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]→[what are the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maldives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]→[what is great barrier reef]→[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what is </a:t>
                      </a:r>
                      <a:r>
                        <a:rPr lang="en-US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tanzania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</a:t>
                      </a:r>
                      <a:endParaRPr lang="en-US" sz="32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411489"/>
                  </a:ext>
                </a:extLst>
              </a:tr>
              <a:tr h="90241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</a:t>
                      </a:r>
                      <a:endParaRPr lang="en-US" sz="32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immutable, definition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]→[define obliged]→[meaning of industrious]→[what do vocation mean]→[legal definition capricious]→[definition of. contempt]→[definition of famine]→[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meaning of obstinate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</a:t>
                      </a:r>
                      <a:endParaRPr lang="en-US" sz="32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9055281"/>
                  </a:ext>
                </a:extLst>
              </a:tr>
              <a:tr h="90241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  <a:endParaRPr lang="en-US" sz="32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what is google classroom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]→[synonym for commotion]→[missionaries definition]→[intersect definition]→[types of intersecting lines]→[stimulus value definition]→[definition of system unit] →[destruction of lesions definition]→[touch definition]→[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top load washer machine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</a:t>
                      </a:r>
                      <a:endParaRPr lang="en-US" sz="32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4880697"/>
                  </a:ext>
                </a:extLst>
              </a:tr>
              <a:tr h="6622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4</a:t>
                      </a:r>
                      <a:endParaRPr lang="en-US" sz="32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definition tangible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]→[define translucent]→[astringent define]→[definition of retribution]→[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define defined contribution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</a:t>
                      </a:r>
                      <a:endParaRPr lang="en-US" sz="32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0735995"/>
                  </a:ext>
                </a:extLst>
              </a:tr>
              <a:tr h="66225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</a:t>
                      </a:r>
                      <a:endParaRPr lang="en-US" sz="320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are great white shark endangered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]→[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german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 shepherd/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labrador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]→[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australian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 shepherd price] [longevity of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boston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 terrier]→[cost for cairn terrier]→[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is chihuahua a dog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]</a:t>
                      </a:r>
                      <a:endParaRPr lang="en-US" sz="32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97205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74249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A93555-8A9D-414A-BDE5-CED887522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940" y="1680685"/>
            <a:ext cx="4450134" cy="50491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C1607B-F9A6-45E9-B381-E06F85ACDF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68" y="1845030"/>
            <a:ext cx="6924675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411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A93555-8A9D-414A-BDE5-CED887522E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3721689" y="1700349"/>
            <a:ext cx="4450134" cy="50491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8130FD-02A0-46D9-90EF-E7E88855F6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6326" b="13998"/>
          <a:stretch/>
        </p:blipFill>
        <p:spPr>
          <a:xfrm>
            <a:off x="3721689" y="1700349"/>
            <a:ext cx="1053511" cy="43424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944021-5E4F-443F-B559-51B4E545D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300" y="2353268"/>
            <a:ext cx="4216668" cy="35773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B21BB4F-7AF9-4C70-97F8-D2BFAE1FD4FA}"/>
              </a:ext>
            </a:extLst>
          </p:cNvPr>
          <p:cNvSpPr txBox="1"/>
          <p:nvPr/>
        </p:nvSpPr>
        <p:spPr>
          <a:xfrm>
            <a:off x="7953830" y="5786065"/>
            <a:ext cx="33641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https://trec.nist.gov/</a:t>
            </a:r>
          </a:p>
        </p:txBody>
      </p:sp>
    </p:spTree>
    <p:extLst>
      <p:ext uri="{BB962C8B-B14F-4D97-AF65-F5344CB8AC3E}">
        <p14:creationId xmlns:p14="http://schemas.microsoft.com/office/powerpoint/2010/main" val="17924730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Robust04</a:t>
            </a:r>
          </a:p>
          <a:p>
            <a:pPr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Clueweb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Gov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A93555-8A9D-414A-BDE5-CED887522E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2575060" y="1700349"/>
            <a:ext cx="4450134" cy="50491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8130FD-02A0-46D9-90EF-E7E88855F6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6326" b="13998"/>
          <a:stretch/>
        </p:blipFill>
        <p:spPr>
          <a:xfrm>
            <a:off x="2575060" y="1700349"/>
            <a:ext cx="1053511" cy="43424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1F7C99-9BAA-40CC-AAEF-2E45876DD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9372" y="1028644"/>
            <a:ext cx="5505450" cy="20383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9B11E7-C157-4615-8F35-18471B671A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7563"/>
          <a:stretch/>
        </p:blipFill>
        <p:spPr>
          <a:xfrm>
            <a:off x="7025194" y="3337315"/>
            <a:ext cx="1609725" cy="352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38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93555-8A9D-414A-BDE5-CED887522E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721689" y="1700349"/>
            <a:ext cx="4450134" cy="504919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9CAB27-15E0-4339-808C-4B68CF0E88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b="55200"/>
          <a:stretch/>
        </p:blipFill>
        <p:spPr>
          <a:xfrm>
            <a:off x="3721689" y="1700349"/>
            <a:ext cx="4450134" cy="22620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2403BE-5290-411A-95DD-4B7D042A0677}"/>
              </a:ext>
            </a:extLst>
          </p:cNvPr>
          <p:cNvSpPr txBox="1"/>
          <p:nvPr/>
        </p:nvSpPr>
        <p:spPr>
          <a:xfrm>
            <a:off x="0" y="4527052"/>
            <a:ext cx="12192000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Create collection of variations to q</a:t>
            </a:r>
          </a:p>
        </p:txBody>
      </p:sp>
    </p:spTree>
    <p:extLst>
      <p:ext uri="{BB962C8B-B14F-4D97-AF65-F5344CB8AC3E}">
        <p14:creationId xmlns:p14="http://schemas.microsoft.com/office/powerpoint/2010/main" val="460485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93555-8A9D-414A-BDE5-CED887522E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721689" y="1700349"/>
            <a:ext cx="4450134" cy="504919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9CAB27-15E0-4339-808C-4B68CF0E88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44017" b="29997"/>
          <a:stretch/>
        </p:blipFill>
        <p:spPr>
          <a:xfrm>
            <a:off x="3721689" y="3922837"/>
            <a:ext cx="4450134" cy="13121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2403BE-5290-411A-95DD-4B7D042A0677}"/>
              </a:ext>
            </a:extLst>
          </p:cNvPr>
          <p:cNvSpPr txBox="1"/>
          <p:nvPr/>
        </p:nvSpPr>
        <p:spPr>
          <a:xfrm>
            <a:off x="0" y="5355316"/>
            <a:ext cx="12192000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Try to retrieve the relevant information</a:t>
            </a:r>
          </a:p>
        </p:txBody>
      </p:sp>
    </p:spTree>
    <p:extLst>
      <p:ext uri="{BB962C8B-B14F-4D97-AF65-F5344CB8AC3E}">
        <p14:creationId xmlns:p14="http://schemas.microsoft.com/office/powerpoint/2010/main" val="20246288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93555-8A9D-414A-BDE5-CED887522E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721689" y="1700349"/>
            <a:ext cx="4450134" cy="504919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9CAB27-15E0-4339-808C-4B68CF0E88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69709" b="12613"/>
          <a:stretch/>
        </p:blipFill>
        <p:spPr>
          <a:xfrm>
            <a:off x="3721689" y="5278340"/>
            <a:ext cx="4450134" cy="8926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2403BE-5290-411A-95DD-4B7D042A0677}"/>
              </a:ext>
            </a:extLst>
          </p:cNvPr>
          <p:cNvSpPr txBox="1"/>
          <p:nvPr/>
        </p:nvSpPr>
        <p:spPr>
          <a:xfrm>
            <a:off x="0" y="4461538"/>
            <a:ext cx="12192000" cy="7078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Evaluate the retrieved information</a:t>
            </a:r>
          </a:p>
        </p:txBody>
      </p:sp>
    </p:spTree>
    <p:extLst>
      <p:ext uri="{BB962C8B-B14F-4D97-AF65-F5344CB8AC3E}">
        <p14:creationId xmlns:p14="http://schemas.microsoft.com/office/powerpoint/2010/main" val="13147563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93555-8A9D-414A-BDE5-CED887522E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721689" y="1700349"/>
            <a:ext cx="4450134" cy="504919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9CAB27-15E0-4339-808C-4B68CF0E88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86812" b="-831"/>
          <a:stretch/>
        </p:blipFill>
        <p:spPr>
          <a:xfrm>
            <a:off x="3721689" y="6042800"/>
            <a:ext cx="4450134" cy="7078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2403BE-5290-411A-95DD-4B7D042A0677}"/>
              </a:ext>
            </a:extLst>
          </p:cNvPr>
          <p:cNvSpPr txBox="1"/>
          <p:nvPr/>
        </p:nvSpPr>
        <p:spPr>
          <a:xfrm>
            <a:off x="0" y="4650722"/>
            <a:ext cx="12192000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Those that increase the performance are the refined queries</a:t>
            </a:r>
            <a:r>
              <a:rPr lang="en-US" sz="3600" i="1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!</a:t>
            </a:r>
          </a:p>
          <a:p>
            <a:pPr algn="ctr"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There may be more than 1.</a:t>
            </a:r>
          </a:p>
        </p:txBody>
      </p:sp>
    </p:spTree>
    <p:extLst>
      <p:ext uri="{BB962C8B-B14F-4D97-AF65-F5344CB8AC3E}">
        <p14:creationId xmlns:p14="http://schemas.microsoft.com/office/powerpoint/2010/main" val="485240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-78658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Library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55BE6760-BC3A-4227-A515-08735F308A7A}"/>
              </a:ext>
            </a:extLst>
          </p:cNvPr>
          <p:cNvSpPr>
            <a:spLocks noChangeAspect="1"/>
          </p:cNvSpPr>
          <p:nvPr/>
        </p:nvSpPr>
        <p:spPr>
          <a:xfrm>
            <a:off x="774176" y="2811717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Information Need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47CBA4-945A-4EC9-B9AA-13202DE69488}"/>
              </a:ext>
            </a:extLst>
          </p:cNvPr>
          <p:cNvSpPr>
            <a:spLocks noChangeAspect="1"/>
          </p:cNvSpPr>
          <p:nvPr/>
        </p:nvSpPr>
        <p:spPr>
          <a:xfrm>
            <a:off x="6096000" y="1128684"/>
            <a:ext cx="5321824" cy="5321824"/>
          </a:xfrm>
          <a:prstGeom prst="ellipse">
            <a:avLst/>
          </a:prstGeom>
          <a:solidFill>
            <a:srgbClr val="92D05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Library</a:t>
            </a:r>
          </a:p>
          <a:p>
            <a:pPr algn="ctr">
              <a:defRPr/>
            </a:pPr>
            <a:r>
              <a:rPr lang="en-US" sz="28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Mainly Documents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15A9C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D943FEE-DD13-4883-93F4-CB62E175E753}"/>
              </a:ext>
            </a:extLst>
          </p:cNvPr>
          <p:cNvSpPr>
            <a:spLocks noChangeAspect="1"/>
          </p:cNvSpPr>
          <p:nvPr/>
        </p:nvSpPr>
        <p:spPr>
          <a:xfrm>
            <a:off x="4488858" y="2811718"/>
            <a:ext cx="1955755" cy="1955755"/>
          </a:xfrm>
          <a:prstGeom prst="ellipse">
            <a:avLst/>
          </a:prstGeom>
          <a:solidFill>
            <a:srgbClr val="0000FF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Index</a:t>
            </a:r>
            <a:endParaRPr lang="en-US" dirty="0">
              <a:solidFill>
                <a:schemeClr val="bg1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AB89DEE-28BD-4461-9EA3-4890068133FB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2729931" y="3763296"/>
            <a:ext cx="1758927" cy="26300"/>
          </a:xfrm>
          <a:prstGeom prst="straightConnector1">
            <a:avLst/>
          </a:prstGeom>
          <a:ln w="31750">
            <a:prstDash val="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9A40621-67C1-4E3E-92F9-BC39838755B3}"/>
              </a:ext>
            </a:extLst>
          </p:cNvPr>
          <p:cNvSpPr txBox="1"/>
          <p:nvPr/>
        </p:nvSpPr>
        <p:spPr>
          <a:xfrm rot="20688840">
            <a:off x="3001398" y="2183155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C33312-918D-4D8A-8F84-844FE9C316AD}"/>
              </a:ext>
            </a:extLst>
          </p:cNvPr>
          <p:cNvCxnSpPr>
            <a:cxnSpLocks/>
            <a:stCxn id="5" idx="7"/>
            <a:endCxn id="6" idx="1"/>
          </p:cNvCxnSpPr>
          <p:nvPr/>
        </p:nvCxnSpPr>
        <p:spPr>
          <a:xfrm flipV="1">
            <a:off x="2443517" y="1908047"/>
            <a:ext cx="4431846" cy="1190084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27159E-120E-4665-A804-0128B786BC80}"/>
              </a:ext>
            </a:extLst>
          </p:cNvPr>
          <p:cNvCxnSpPr>
            <a:cxnSpLocks/>
            <a:stCxn id="5" idx="5"/>
            <a:endCxn id="6" idx="3"/>
          </p:cNvCxnSpPr>
          <p:nvPr/>
        </p:nvCxnSpPr>
        <p:spPr>
          <a:xfrm>
            <a:off x="2443517" y="4481058"/>
            <a:ext cx="4431846" cy="1190087"/>
          </a:xfrm>
          <a:prstGeom prst="straightConnector1">
            <a:avLst/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F35E681-6E0E-4A61-B5CF-1AD6BD2601B5}"/>
              </a:ext>
            </a:extLst>
          </p:cNvPr>
          <p:cNvSpPr txBox="1"/>
          <p:nvPr/>
        </p:nvSpPr>
        <p:spPr>
          <a:xfrm rot="902645">
            <a:off x="2921899" y="4945769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EAB2C1C-9FC9-4D1F-8DAB-C24C33FF81A3}"/>
              </a:ext>
            </a:extLst>
          </p:cNvPr>
          <p:cNvSpPr txBox="1"/>
          <p:nvPr/>
        </p:nvSpPr>
        <p:spPr>
          <a:xfrm>
            <a:off x="3209224" y="3348460"/>
            <a:ext cx="13993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Search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76217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93555-8A9D-414A-BDE5-CED887522E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721689" y="1700349"/>
            <a:ext cx="4450134" cy="504919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2DEB96-A5E1-4C82-AD54-DD6D8325B129}"/>
              </a:ext>
            </a:extLst>
          </p:cNvPr>
          <p:cNvSpPr txBox="1"/>
          <p:nvPr/>
        </p:nvSpPr>
        <p:spPr>
          <a:xfrm>
            <a:off x="0" y="922515"/>
            <a:ext cx="1219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Automatic creation of dataset!</a:t>
            </a:r>
          </a:p>
          <a:p>
            <a:pPr marL="571500" indent="-571500">
              <a:buFontTx/>
              <a:buChar char="-"/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71500" indent="-571500">
              <a:buFontTx/>
              <a:buChar char="-"/>
              <a:defRPr/>
            </a:pP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9CAB27-15E0-4339-808C-4B68CF0E88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86812" b="-831"/>
          <a:stretch/>
        </p:blipFill>
        <p:spPr>
          <a:xfrm>
            <a:off x="3721689" y="6042800"/>
            <a:ext cx="4450134" cy="7078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2403BE-5290-411A-95DD-4B7D042A0677}"/>
              </a:ext>
            </a:extLst>
          </p:cNvPr>
          <p:cNvSpPr txBox="1"/>
          <p:nvPr/>
        </p:nvSpPr>
        <p:spPr>
          <a:xfrm>
            <a:off x="0" y="4650722"/>
            <a:ext cx="12192000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The improvement for q’ is guaranteed!</a:t>
            </a:r>
          </a:p>
          <a:p>
            <a:pPr algn="ctr"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We should train the models on this dataset.</a:t>
            </a:r>
          </a:p>
        </p:txBody>
      </p:sp>
    </p:spTree>
    <p:extLst>
      <p:ext uri="{BB962C8B-B14F-4D97-AF65-F5344CB8AC3E}">
        <p14:creationId xmlns:p14="http://schemas.microsoft.com/office/powerpoint/2010/main" val="15134295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0DF9A2-A86B-4CA9-B91F-4C7626DFC30A}"/>
              </a:ext>
            </a:extLst>
          </p:cNvPr>
          <p:cNvCxnSpPr>
            <a:cxnSpLocks/>
          </p:cNvCxnSpPr>
          <p:nvPr/>
        </p:nvCxnSpPr>
        <p:spPr>
          <a:xfrm>
            <a:off x="1092661" y="3886552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2675359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Unsupervised Query Refinement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2172052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74070D9-EEDA-4A87-BE54-E5AA6B96C661}"/>
              </a:ext>
            </a:extLst>
          </p:cNvPr>
          <p:cNvSpPr txBox="1"/>
          <p:nvPr/>
        </p:nvSpPr>
        <p:spPr>
          <a:xfrm>
            <a:off x="0" y="4035917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Creating collection of variations to q</a:t>
            </a:r>
          </a:p>
          <a:p>
            <a:pPr marL="571500" indent="-571500">
              <a:buFont typeface="Arial" panose="020B0604020202020204" pitchFamily="34" charset="0"/>
              <a:buChar char="•"/>
              <a:defRPr/>
            </a:pPr>
            <a:r>
              <a:rPr lang="en-US" sz="400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Brute-force </a:t>
            </a: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change to q</a:t>
            </a:r>
          </a:p>
          <a:p>
            <a:pPr marL="571500" indent="-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highlight>
                  <a:srgbClr val="FFFF00"/>
                </a:highlight>
                <a:latin typeface="Segoe UI Light" panose="020B0502040204020203" pitchFamily="34" charset="0"/>
                <a:cs typeface="Segoe UI Light" panose="020B0502040204020203" pitchFamily="34" charset="0"/>
              </a:rPr>
              <a:t>Guided change to q</a:t>
            </a:r>
          </a:p>
        </p:txBody>
      </p:sp>
    </p:spTree>
    <p:extLst>
      <p:ext uri="{BB962C8B-B14F-4D97-AF65-F5344CB8AC3E}">
        <p14:creationId xmlns:p14="http://schemas.microsoft.com/office/powerpoint/2010/main" val="10939962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A93555-8A9D-414A-BDE5-CED887522E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6551975" y="1029826"/>
            <a:ext cx="5030426" cy="570759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D9CAB27-15E0-4339-808C-4B68CF0E88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-1308" b="56398"/>
          <a:stretch/>
        </p:blipFill>
        <p:spPr>
          <a:xfrm>
            <a:off x="6551975" y="922515"/>
            <a:ext cx="5030426" cy="25634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9E98EE2-011C-49E4-AE4A-00059E20894A}"/>
              </a:ext>
            </a:extLst>
          </p:cNvPr>
          <p:cNvSpPr txBox="1"/>
          <p:nvPr/>
        </p:nvSpPr>
        <p:spPr>
          <a:xfrm>
            <a:off x="0" y="927243"/>
            <a:ext cx="71555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Unsupervised Query Refinement</a:t>
            </a:r>
          </a:p>
          <a:p>
            <a:pPr marL="571500" indent="-571500">
              <a:buFontTx/>
              <a:buChar char="-"/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Stem</a:t>
            </a:r>
          </a:p>
          <a:p>
            <a:pPr marL="571500" indent="-571500">
              <a:buFontTx/>
              <a:buChar char="-"/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Thesaurus</a:t>
            </a:r>
          </a:p>
          <a:p>
            <a:pPr marL="571500" indent="-571500">
              <a:buFontTx/>
              <a:buChar char="-"/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n-gram LM</a:t>
            </a:r>
          </a:p>
          <a:p>
            <a:pPr marL="571500" indent="-571500">
              <a:buFontTx/>
              <a:buChar char="-"/>
              <a:defRPr/>
            </a:pPr>
            <a:r>
              <a:rPr lang="en-US" sz="36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Neural LM</a:t>
            </a:r>
          </a:p>
          <a:p>
            <a:pPr marL="571500" indent="-571500">
              <a:buFontTx/>
              <a:buChar char="-"/>
              <a:defRPr/>
            </a:pPr>
            <a:r>
              <a:rPr lang="en-US" sz="360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…</a:t>
            </a:r>
            <a:endParaRPr lang="en-US" sz="36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1739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 err="1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ReQue</a:t>
            </a:r>
            <a:endParaRPr lang="en-US" sz="4000" dirty="0">
              <a:solidFill>
                <a:prstClr val="black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092661" y="815200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1E15F2B-8125-4615-93C1-BFCBADEED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9050"/>
            <a:ext cx="12192000" cy="575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82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-78658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Library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55BE6760-BC3A-4227-A515-08735F308A7A}"/>
              </a:ext>
            </a:extLst>
          </p:cNvPr>
          <p:cNvSpPr>
            <a:spLocks noChangeAspect="1"/>
          </p:cNvSpPr>
          <p:nvPr/>
        </p:nvSpPr>
        <p:spPr>
          <a:xfrm>
            <a:off x="953032" y="2811718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Information Need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47CBA4-945A-4EC9-B9AA-13202DE69488}"/>
              </a:ext>
            </a:extLst>
          </p:cNvPr>
          <p:cNvSpPr>
            <a:spLocks noChangeAspect="1"/>
          </p:cNvSpPr>
          <p:nvPr/>
        </p:nvSpPr>
        <p:spPr>
          <a:xfrm>
            <a:off x="6096000" y="1128684"/>
            <a:ext cx="5321824" cy="5321824"/>
          </a:xfrm>
          <a:prstGeom prst="ellipse">
            <a:avLst/>
          </a:prstGeom>
          <a:solidFill>
            <a:srgbClr val="92D05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Library</a:t>
            </a:r>
          </a:p>
          <a:p>
            <a:pPr algn="ctr">
              <a:defRPr/>
            </a:pPr>
            <a:r>
              <a:rPr lang="en-US" sz="32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Mainly Documents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15A9C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D943FEE-DD13-4883-93F4-CB62E175E753}"/>
              </a:ext>
            </a:extLst>
          </p:cNvPr>
          <p:cNvSpPr>
            <a:spLocks noChangeAspect="1"/>
          </p:cNvSpPr>
          <p:nvPr/>
        </p:nvSpPr>
        <p:spPr>
          <a:xfrm>
            <a:off x="4734664" y="2035404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Librarian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984DAE8-D1A4-4A00-BB7D-7A982A035563}"/>
              </a:ext>
            </a:extLst>
          </p:cNvPr>
          <p:cNvSpPr>
            <a:spLocks noChangeAspect="1"/>
          </p:cNvSpPr>
          <p:nvPr/>
        </p:nvSpPr>
        <p:spPr>
          <a:xfrm>
            <a:off x="4734664" y="3773561"/>
            <a:ext cx="1955755" cy="1955755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Index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A0F4D1-F0DB-48FD-8140-9A66A68AB30A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2908787" y="3789596"/>
            <a:ext cx="1564890" cy="25320"/>
          </a:xfrm>
          <a:prstGeom prst="straightConnector1">
            <a:avLst/>
          </a:prstGeom>
          <a:ln w="31750">
            <a:prstDash val="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4AAEABF-9A24-4DED-A620-4363029AA9B2}"/>
              </a:ext>
            </a:extLst>
          </p:cNvPr>
          <p:cNvSpPr txBox="1"/>
          <p:nvPr/>
        </p:nvSpPr>
        <p:spPr>
          <a:xfrm>
            <a:off x="1940862" y="940459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6C4B71-54DC-4263-88A8-A2294055E694}"/>
              </a:ext>
            </a:extLst>
          </p:cNvPr>
          <p:cNvCxnSpPr>
            <a:cxnSpLocks/>
            <a:stCxn id="5" idx="0"/>
            <a:endCxn id="6" idx="0"/>
          </p:cNvCxnSpPr>
          <p:nvPr/>
        </p:nvCxnSpPr>
        <p:spPr>
          <a:xfrm rot="5400000" flipH="1" flipV="1">
            <a:off x="4502394" y="-1442800"/>
            <a:ext cx="1683034" cy="6826002"/>
          </a:xfrm>
          <a:prstGeom prst="bentConnector3">
            <a:avLst>
              <a:gd name="adj1" fmla="val 113583"/>
            </a:avLst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F6A38AE-3C06-4CEC-98EA-2A3AB9B17A5B}"/>
              </a:ext>
            </a:extLst>
          </p:cNvPr>
          <p:cNvCxnSpPr>
            <a:cxnSpLocks/>
            <a:stCxn id="5" idx="4"/>
            <a:endCxn id="6" idx="4"/>
          </p:cNvCxnSpPr>
          <p:nvPr/>
        </p:nvCxnSpPr>
        <p:spPr>
          <a:xfrm rot="16200000" flipH="1">
            <a:off x="4502394" y="2195989"/>
            <a:ext cx="1683035" cy="6826002"/>
          </a:xfrm>
          <a:prstGeom prst="bentConnector3">
            <a:avLst>
              <a:gd name="adj1" fmla="val 113583"/>
            </a:avLst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64B88AC-A976-4036-91BA-C5DD524823DB}"/>
              </a:ext>
            </a:extLst>
          </p:cNvPr>
          <p:cNvSpPr txBox="1"/>
          <p:nvPr/>
        </p:nvSpPr>
        <p:spPr>
          <a:xfrm>
            <a:off x="1929099" y="6324731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BE9D16-1162-4FAB-9A0B-0608024ACFA7}"/>
              </a:ext>
            </a:extLst>
          </p:cNvPr>
          <p:cNvSpPr txBox="1"/>
          <p:nvPr/>
        </p:nvSpPr>
        <p:spPr>
          <a:xfrm>
            <a:off x="3043714" y="3348460"/>
            <a:ext cx="15648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Which one?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106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-78658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Library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55BE6760-BC3A-4227-A515-08735F308A7A}"/>
              </a:ext>
            </a:extLst>
          </p:cNvPr>
          <p:cNvSpPr>
            <a:spLocks noChangeAspect="1"/>
          </p:cNvSpPr>
          <p:nvPr/>
        </p:nvSpPr>
        <p:spPr>
          <a:xfrm>
            <a:off x="953032" y="2811718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Information Need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47CBA4-945A-4EC9-B9AA-13202DE69488}"/>
              </a:ext>
            </a:extLst>
          </p:cNvPr>
          <p:cNvSpPr>
            <a:spLocks noChangeAspect="1"/>
          </p:cNvSpPr>
          <p:nvPr/>
        </p:nvSpPr>
        <p:spPr>
          <a:xfrm>
            <a:off x="6096000" y="1128684"/>
            <a:ext cx="5321824" cy="5321824"/>
          </a:xfrm>
          <a:prstGeom prst="ellipse">
            <a:avLst/>
          </a:prstGeom>
          <a:solidFill>
            <a:srgbClr val="92D05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Library</a:t>
            </a:r>
          </a:p>
          <a:p>
            <a:pPr algn="ctr">
              <a:defRPr/>
            </a:pPr>
            <a:r>
              <a:rPr lang="en-US" sz="32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Mainly Documents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15A9C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D943FEE-DD13-4883-93F4-CB62E175E753}"/>
              </a:ext>
            </a:extLst>
          </p:cNvPr>
          <p:cNvSpPr>
            <a:spLocks noChangeAspect="1"/>
          </p:cNvSpPr>
          <p:nvPr/>
        </p:nvSpPr>
        <p:spPr>
          <a:xfrm>
            <a:off x="4734664" y="2035404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Librarian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984DAE8-D1A4-4A00-BB7D-7A982A035563}"/>
              </a:ext>
            </a:extLst>
          </p:cNvPr>
          <p:cNvSpPr>
            <a:spLocks noChangeAspect="1"/>
          </p:cNvSpPr>
          <p:nvPr/>
        </p:nvSpPr>
        <p:spPr>
          <a:xfrm>
            <a:off x="4734664" y="3773561"/>
            <a:ext cx="1955755" cy="1955755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Index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A0F4D1-F0DB-48FD-8140-9A66A68AB30A}"/>
              </a:ext>
            </a:extLst>
          </p:cNvPr>
          <p:cNvCxnSpPr>
            <a:cxnSpLocks/>
            <a:stCxn id="5" idx="6"/>
            <a:endCxn id="7" idx="2"/>
          </p:cNvCxnSpPr>
          <p:nvPr/>
        </p:nvCxnSpPr>
        <p:spPr>
          <a:xfrm flipV="1">
            <a:off x="2908787" y="3013282"/>
            <a:ext cx="1825877" cy="776314"/>
          </a:xfrm>
          <a:prstGeom prst="straightConnector1">
            <a:avLst/>
          </a:prstGeom>
          <a:ln w="31750">
            <a:prstDash val="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4AAEABF-9A24-4DED-A620-4363029AA9B2}"/>
              </a:ext>
            </a:extLst>
          </p:cNvPr>
          <p:cNvSpPr txBox="1"/>
          <p:nvPr/>
        </p:nvSpPr>
        <p:spPr>
          <a:xfrm>
            <a:off x="1940862" y="940459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6C4B71-54DC-4263-88A8-A2294055E694}"/>
              </a:ext>
            </a:extLst>
          </p:cNvPr>
          <p:cNvCxnSpPr>
            <a:cxnSpLocks/>
            <a:stCxn id="5" idx="0"/>
            <a:endCxn id="6" idx="0"/>
          </p:cNvCxnSpPr>
          <p:nvPr/>
        </p:nvCxnSpPr>
        <p:spPr>
          <a:xfrm rot="5400000" flipH="1" flipV="1">
            <a:off x="4502394" y="-1442800"/>
            <a:ext cx="1683034" cy="6826002"/>
          </a:xfrm>
          <a:prstGeom prst="bentConnector3">
            <a:avLst>
              <a:gd name="adj1" fmla="val 113583"/>
            </a:avLst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F6A38AE-3C06-4CEC-98EA-2A3AB9B17A5B}"/>
              </a:ext>
            </a:extLst>
          </p:cNvPr>
          <p:cNvCxnSpPr>
            <a:cxnSpLocks/>
            <a:stCxn id="5" idx="4"/>
            <a:endCxn id="6" idx="4"/>
          </p:cNvCxnSpPr>
          <p:nvPr/>
        </p:nvCxnSpPr>
        <p:spPr>
          <a:xfrm rot="16200000" flipH="1">
            <a:off x="4502394" y="2195989"/>
            <a:ext cx="1683035" cy="6826002"/>
          </a:xfrm>
          <a:prstGeom prst="bentConnector3">
            <a:avLst>
              <a:gd name="adj1" fmla="val 113583"/>
            </a:avLst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64B88AC-A976-4036-91BA-C5DD524823DB}"/>
              </a:ext>
            </a:extLst>
          </p:cNvPr>
          <p:cNvSpPr txBox="1"/>
          <p:nvPr/>
        </p:nvSpPr>
        <p:spPr>
          <a:xfrm>
            <a:off x="1929099" y="6324731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BE9D16-1162-4FAB-9A0B-0608024ACFA7}"/>
              </a:ext>
            </a:extLst>
          </p:cNvPr>
          <p:cNvSpPr txBox="1"/>
          <p:nvPr/>
        </p:nvSpPr>
        <p:spPr>
          <a:xfrm rot="20177563">
            <a:off x="3228128" y="3018802"/>
            <a:ext cx="100391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Dialog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DBB02B-D310-4285-B1D4-093A4192296D}"/>
              </a:ext>
            </a:extLst>
          </p:cNvPr>
          <p:cNvSpPr txBox="1"/>
          <p:nvPr/>
        </p:nvSpPr>
        <p:spPr>
          <a:xfrm rot="20177563">
            <a:off x="3000764" y="3403622"/>
            <a:ext cx="1908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Personalization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972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533952" y="0"/>
            <a:ext cx="444688" cy="697832"/>
          </a:xfrm>
        </p:spPr>
        <p:txBody>
          <a:bodyPr/>
          <a:lstStyle/>
          <a:p>
            <a:fld id="{C9A6FECA-DD8B-43EE-8736-A36498FD6406}" type="slidenum">
              <a:rPr lang="en-US" sz="1800">
                <a:latin typeface="Bookman Old Style" panose="02050604050505020204" pitchFamily="18" charset="0"/>
              </a:rPr>
              <a:pPr/>
              <a:t>8</a:t>
            </a:fld>
            <a:endParaRPr lang="en-US" sz="1800" dirty="0">
              <a:latin typeface="Bookman Old Style" panose="020506040505050202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9266E1C-8074-4284-8763-6AF705CC6BE0}"/>
              </a:ext>
            </a:extLst>
          </p:cNvPr>
          <p:cNvGrpSpPr/>
          <p:nvPr/>
        </p:nvGrpSpPr>
        <p:grpSpPr>
          <a:xfrm>
            <a:off x="0" y="1121759"/>
            <a:ext cx="12243492" cy="4614481"/>
            <a:chOff x="0" y="1407700"/>
            <a:chExt cx="12243492" cy="461448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BC30573-FC53-47CD-A876-947A10D4DE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t="12945"/>
            <a:stretch/>
          </p:blipFill>
          <p:spPr>
            <a:xfrm>
              <a:off x="0" y="1407700"/>
              <a:ext cx="12243492" cy="4614481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1028702" y="2341979"/>
              <a:ext cx="1185109" cy="419100"/>
            </a:xfrm>
            <a:prstGeom prst="rect">
              <a:avLst/>
            </a:prstGeom>
            <a:solidFill>
              <a:srgbClr val="015A9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0820400" y="1997076"/>
              <a:ext cx="685800" cy="381000"/>
            </a:xfrm>
            <a:prstGeom prst="rect">
              <a:avLst/>
            </a:prstGeom>
            <a:solidFill>
              <a:srgbClr val="015A9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A0621FE-7857-47F8-8CAD-E4592A2BE805}"/>
                </a:ext>
              </a:extLst>
            </p:cNvPr>
            <p:cNvSpPr/>
            <p:nvPr/>
          </p:nvSpPr>
          <p:spPr>
            <a:xfrm>
              <a:off x="4381500" y="1997075"/>
              <a:ext cx="6438900" cy="381000"/>
            </a:xfrm>
            <a:prstGeom prst="rect">
              <a:avLst/>
            </a:prstGeom>
            <a:solidFill>
              <a:srgbClr val="EEB311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AD72FDE-F693-46D7-A4B1-B76FCEE56424}"/>
              </a:ext>
            </a:extLst>
          </p:cNvPr>
          <p:cNvCxnSpPr>
            <a:cxnSpLocks/>
          </p:cNvCxnSpPr>
          <p:nvPr/>
        </p:nvCxnSpPr>
        <p:spPr>
          <a:xfrm>
            <a:off x="300789" y="697832"/>
            <a:ext cx="11891211" cy="0"/>
          </a:xfrm>
          <a:prstGeom prst="line">
            <a:avLst/>
          </a:prstGeom>
          <a:ln>
            <a:solidFill>
              <a:srgbClr val="015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3DC8003-8256-4951-9378-8F7657418FF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899" r="89423" b="78425"/>
          <a:stretch/>
        </p:blipFill>
        <p:spPr>
          <a:xfrm>
            <a:off x="220797" y="113694"/>
            <a:ext cx="1274628" cy="58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495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B2BD0A-7796-6E47-9339-7D78D1FD2A85}"/>
              </a:ext>
            </a:extLst>
          </p:cNvPr>
          <p:cNvSpPr txBox="1"/>
          <p:nvPr/>
        </p:nvSpPr>
        <p:spPr>
          <a:xfrm>
            <a:off x="-78658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Retrieval: Library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475A29-3D0C-024E-AEEC-61E1B694FBD2}"/>
              </a:ext>
            </a:extLst>
          </p:cNvPr>
          <p:cNvCxnSpPr>
            <a:cxnSpLocks/>
          </p:cNvCxnSpPr>
          <p:nvPr/>
        </p:nvCxnSpPr>
        <p:spPr>
          <a:xfrm>
            <a:off x="1163247" y="707886"/>
            <a:ext cx="9708190" cy="0"/>
          </a:xfrm>
          <a:prstGeom prst="line">
            <a:avLst/>
          </a:prstGeom>
          <a:noFill/>
          <a:ln w="31750" cap="flat" cmpd="sng" algn="ctr">
            <a:solidFill>
              <a:srgbClr val="B71E42"/>
            </a:solidFill>
            <a:prstDash val="solid"/>
          </a:ln>
          <a:effectLst/>
        </p:spPr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55BE6760-BC3A-4227-A515-08735F308A7A}"/>
              </a:ext>
            </a:extLst>
          </p:cNvPr>
          <p:cNvSpPr>
            <a:spLocks noChangeAspect="1"/>
          </p:cNvSpPr>
          <p:nvPr/>
        </p:nvSpPr>
        <p:spPr>
          <a:xfrm>
            <a:off x="953032" y="2811718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Human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Information Need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47CBA4-945A-4EC9-B9AA-13202DE69488}"/>
              </a:ext>
            </a:extLst>
          </p:cNvPr>
          <p:cNvSpPr>
            <a:spLocks noChangeAspect="1"/>
          </p:cNvSpPr>
          <p:nvPr/>
        </p:nvSpPr>
        <p:spPr>
          <a:xfrm>
            <a:off x="6096000" y="1128684"/>
            <a:ext cx="5321824" cy="5321824"/>
          </a:xfrm>
          <a:prstGeom prst="ellipse">
            <a:avLst/>
          </a:prstGeom>
          <a:solidFill>
            <a:srgbClr val="92D05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Library</a:t>
            </a:r>
          </a:p>
          <a:p>
            <a:pPr algn="ctr">
              <a:defRPr/>
            </a:pPr>
            <a:r>
              <a:rPr lang="en-US" sz="3200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Mainly Documents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015A9C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D943FEE-DD13-4883-93F4-CB62E175E753}"/>
              </a:ext>
            </a:extLst>
          </p:cNvPr>
          <p:cNvSpPr>
            <a:spLocks noChangeAspect="1"/>
          </p:cNvSpPr>
          <p:nvPr/>
        </p:nvSpPr>
        <p:spPr>
          <a:xfrm>
            <a:off x="4734664" y="2035404"/>
            <a:ext cx="1955755" cy="1955755"/>
          </a:xfrm>
          <a:prstGeom prst="ellipse">
            <a:avLst/>
          </a:prstGeom>
          <a:solidFill>
            <a:srgbClr val="FFC000">
              <a:alpha val="50000"/>
            </a:srgb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Librarian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984DAE8-D1A4-4A00-BB7D-7A982A035563}"/>
              </a:ext>
            </a:extLst>
          </p:cNvPr>
          <p:cNvSpPr>
            <a:spLocks noChangeAspect="1"/>
          </p:cNvSpPr>
          <p:nvPr/>
        </p:nvSpPr>
        <p:spPr>
          <a:xfrm>
            <a:off x="4734664" y="3773561"/>
            <a:ext cx="1955755" cy="1955755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25400">
            <a:solidFill>
              <a:srgbClr val="005A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15A9C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Index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A0F4D1-F0DB-48FD-8140-9A66A68AB30A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>
            <a:off x="2908787" y="3789596"/>
            <a:ext cx="1825877" cy="961843"/>
          </a:xfrm>
          <a:prstGeom prst="straightConnector1">
            <a:avLst/>
          </a:prstGeom>
          <a:ln w="31750">
            <a:prstDash val="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4AAEABF-9A24-4DED-A620-4363029AA9B2}"/>
              </a:ext>
            </a:extLst>
          </p:cNvPr>
          <p:cNvSpPr txBox="1"/>
          <p:nvPr/>
        </p:nvSpPr>
        <p:spPr>
          <a:xfrm>
            <a:off x="1940862" y="940459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6C4B71-54DC-4263-88A8-A2294055E694}"/>
              </a:ext>
            </a:extLst>
          </p:cNvPr>
          <p:cNvCxnSpPr>
            <a:cxnSpLocks/>
            <a:stCxn id="5" idx="0"/>
            <a:endCxn id="6" idx="0"/>
          </p:cNvCxnSpPr>
          <p:nvPr/>
        </p:nvCxnSpPr>
        <p:spPr>
          <a:xfrm rot="5400000" flipH="1" flipV="1">
            <a:off x="4502394" y="-1442800"/>
            <a:ext cx="1683034" cy="6826002"/>
          </a:xfrm>
          <a:prstGeom prst="bentConnector3">
            <a:avLst>
              <a:gd name="adj1" fmla="val 113583"/>
            </a:avLst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F6A38AE-3C06-4CEC-98EA-2A3AB9B17A5B}"/>
              </a:ext>
            </a:extLst>
          </p:cNvPr>
          <p:cNvCxnSpPr>
            <a:cxnSpLocks/>
            <a:stCxn id="5" idx="4"/>
            <a:endCxn id="6" idx="4"/>
          </p:cNvCxnSpPr>
          <p:nvPr/>
        </p:nvCxnSpPr>
        <p:spPr>
          <a:xfrm rot="16200000" flipH="1">
            <a:off x="4502394" y="2195989"/>
            <a:ext cx="1683035" cy="6826002"/>
          </a:xfrm>
          <a:prstGeom prst="bentConnector3">
            <a:avLst>
              <a:gd name="adj1" fmla="val 113583"/>
            </a:avLst>
          </a:prstGeom>
          <a:ln w="31750">
            <a:prstDash val="dash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64B88AC-A976-4036-91BA-C5DD524823DB}"/>
              </a:ext>
            </a:extLst>
          </p:cNvPr>
          <p:cNvSpPr txBox="1"/>
          <p:nvPr/>
        </p:nvSpPr>
        <p:spPr>
          <a:xfrm>
            <a:off x="1929099" y="6324731"/>
            <a:ext cx="25367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Relevant Information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BE9D16-1162-4FAB-9A0B-0608024ACFA7}"/>
              </a:ext>
            </a:extLst>
          </p:cNvPr>
          <p:cNvSpPr txBox="1"/>
          <p:nvPr/>
        </p:nvSpPr>
        <p:spPr>
          <a:xfrm rot="1645547">
            <a:off x="3284038" y="3841981"/>
            <a:ext cx="13199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Monolog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DBB02B-D310-4285-B1D4-093A4192296D}"/>
              </a:ext>
            </a:extLst>
          </p:cNvPr>
          <p:cNvSpPr txBox="1"/>
          <p:nvPr/>
        </p:nvSpPr>
        <p:spPr>
          <a:xfrm rot="1658003">
            <a:off x="2840882" y="4305281"/>
            <a:ext cx="19087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one size, fits all!</a:t>
            </a:r>
            <a:endParaRPr lang="en-US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60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4965</TotalTime>
  <Words>1895</Words>
  <Application>Microsoft Office PowerPoint</Application>
  <PresentationFormat>Widescreen</PresentationFormat>
  <Paragraphs>466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Bookman Old Style</vt:lpstr>
      <vt:lpstr>Calibri</vt:lpstr>
      <vt:lpstr>Calibri Light</vt:lpstr>
      <vt:lpstr>Segoe UI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School of Computer Science; Faculty of Science; University of Windsor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 NLP Winter 2021</dc:title>
  <dc:subject>Computer Science</dc:subject>
  <dc:creator>Hossein Fani;hfani@uwindsor.ca</dc:creator>
  <cp:keywords>NLP; IR; User Community Detection</cp:keywords>
  <dc:description>Hossein Fani;hfani@uwindsor.ca</dc:description>
  <cp:lastModifiedBy>Hossein Fani</cp:lastModifiedBy>
  <cp:revision>581</cp:revision>
  <dcterms:created xsi:type="dcterms:W3CDTF">2021-03-03T23:14:21Z</dcterms:created>
  <dcterms:modified xsi:type="dcterms:W3CDTF">2021-04-02T14:55:48Z</dcterms:modified>
</cp:coreProperties>
</file>

<file path=docProps/thumbnail.jpeg>
</file>